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6"/>
  </p:notesMasterIdLst>
  <p:sldIdLst>
    <p:sldId id="260" r:id="rId5"/>
    <p:sldId id="261" r:id="rId7"/>
    <p:sldId id="262" r:id="rId8"/>
    <p:sldId id="266" r:id="rId9"/>
    <p:sldId id="325" r:id="rId10"/>
    <p:sldId id="398" r:id="rId11"/>
    <p:sldId id="400" r:id="rId12"/>
    <p:sldId id="305" r:id="rId13"/>
    <p:sldId id="324" r:id="rId14"/>
    <p:sldId id="346" r:id="rId15"/>
    <p:sldId id="401" r:id="rId16"/>
    <p:sldId id="369" r:id="rId17"/>
    <p:sldId id="402" r:id="rId18"/>
    <p:sldId id="280" r:id="rId19"/>
    <p:sldId id="347" r:id="rId20"/>
    <p:sldId id="326" r:id="rId21"/>
    <p:sldId id="304" r:id="rId22"/>
    <p:sldId id="381" r:id="rId23"/>
    <p:sldId id="382" r:id="rId24"/>
    <p:sldId id="390" r:id="rId25"/>
    <p:sldId id="283" r:id="rId26"/>
    <p:sldId id="327" r:id="rId27"/>
    <p:sldId id="268" r:id="rId28"/>
    <p:sldId id="328" r:id="rId29"/>
    <p:sldId id="274" r:id="rId30"/>
    <p:sldId id="380" r:id="rId31"/>
    <p:sldId id="329" r:id="rId32"/>
  </p:sldIdLst>
  <p:sldSz cx="12190095" cy="6859270"/>
  <p:notesSz cx="6858000" cy="9144000"/>
  <p:custDataLst>
    <p:tags r:id="rId36"/>
  </p:custDataLst>
  <p:defaultTex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fd86aa0-0964-4891-b76a-378a06900a7a}">
          <p14:sldIdLst>
            <p14:sldId id="260"/>
            <p14:sldId id="261"/>
            <p14:sldId id="262"/>
            <p14:sldId id="266"/>
            <p14:sldId id="325"/>
            <p14:sldId id="398"/>
            <p14:sldId id="400"/>
            <p14:sldId id="305"/>
            <p14:sldId id="324"/>
            <p14:sldId id="346"/>
            <p14:sldId id="401"/>
            <p14:sldId id="369"/>
            <p14:sldId id="402"/>
            <p14:sldId id="280"/>
            <p14:sldId id="347"/>
            <p14:sldId id="326"/>
            <p14:sldId id="304"/>
            <p14:sldId id="381"/>
            <p14:sldId id="382"/>
            <p14:sldId id="390"/>
            <p14:sldId id="283"/>
            <p14:sldId id="327"/>
            <p14:sldId id="268"/>
            <p14:sldId id="328"/>
            <p14:sldId id="274"/>
            <p14:sldId id="380"/>
            <p14:sldId id="329"/>
          </p14:sldIdLst>
        </p14:section>
      </p14:sectionLst>
    </p:ext>
    <p:ext uri="{EFAFB233-063F-42B5-8137-9DF3F51BA10A}">
      <p15:sldGuideLst xmlns:p15="http://schemas.microsoft.com/office/powerpoint/2012/main">
        <p15:guide id="1" orient="horz" pos="2185" userDrawn="1">
          <p15:clr>
            <a:srgbClr val="A4A3A4"/>
          </p15:clr>
        </p15:guide>
        <p15:guide id="2" pos="38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0" d="100"/>
          <a:sy n="50" d="100"/>
        </p:scale>
        <p:origin x="2190" y="1230"/>
      </p:cViewPr>
      <p:guideLst>
        <p:guide orient="horz" pos="2185"/>
        <p:guide pos="38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gs" Target="tags/tag1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E2C4A-E738-4790-BE4F-1762B905677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4046B-5958-43A5-A3E0-9029AADD9C6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70" indent="0" algn="ctr">
              <a:buNone/>
              <a:defRPr>
                <a:solidFill>
                  <a:schemeClr val="tx1">
                    <a:tint val="75000"/>
                  </a:schemeClr>
                </a:solidFill>
              </a:defRPr>
            </a:lvl2pPr>
            <a:lvl3pPr marL="967740" indent="0" algn="ctr">
              <a:buNone/>
              <a:defRPr>
                <a:solidFill>
                  <a:schemeClr val="tx1">
                    <a:tint val="75000"/>
                  </a:schemeClr>
                </a:solidFill>
              </a:defRPr>
            </a:lvl3pPr>
            <a:lvl4pPr marL="1451610" indent="0" algn="ctr">
              <a:buNone/>
              <a:defRPr>
                <a:solidFill>
                  <a:schemeClr val="tx1">
                    <a:tint val="75000"/>
                  </a:schemeClr>
                </a:solidFill>
              </a:defRPr>
            </a:lvl4pPr>
            <a:lvl5pPr marL="1935480" indent="0" algn="ctr">
              <a:buNone/>
              <a:defRPr>
                <a:solidFill>
                  <a:schemeClr val="tx1">
                    <a:tint val="75000"/>
                  </a:schemeClr>
                </a:solidFill>
              </a:defRPr>
            </a:lvl5pPr>
            <a:lvl6pPr marL="2419350" indent="0" algn="ctr">
              <a:buNone/>
              <a:defRPr>
                <a:solidFill>
                  <a:schemeClr val="tx1">
                    <a:tint val="75000"/>
                  </a:schemeClr>
                </a:solidFill>
              </a:defRPr>
            </a:lvl6pPr>
            <a:lvl7pPr marL="2902585" indent="0" algn="ctr">
              <a:buNone/>
              <a:defRPr>
                <a:solidFill>
                  <a:schemeClr val="tx1">
                    <a:tint val="75000"/>
                  </a:schemeClr>
                </a:solidFill>
              </a:defRPr>
            </a:lvl7pPr>
            <a:lvl8pPr marL="3386455" indent="0" algn="ctr">
              <a:buNone/>
              <a:defRPr>
                <a:solidFill>
                  <a:schemeClr val="tx1">
                    <a:tint val="75000"/>
                  </a:schemeClr>
                </a:solidFill>
              </a:defRPr>
            </a:lvl8pPr>
            <a:lvl9pPr marL="387032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
        <p:nvSpPr>
          <p:cNvPr id="4" name="TextBox 9"/>
          <p:cNvSpPr txBox="1"/>
          <p:nvPr userDrawn="1"/>
        </p:nvSpPr>
        <p:spPr>
          <a:xfrm>
            <a:off x="1907456" y="5561326"/>
            <a:ext cx="431993" cy="118457"/>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a:solidFill>
                <a:prstClr val="black"/>
              </a:solidFill>
              <a:latin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210"/>
            <a:ext cx="10514231" cy="132587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70" indent="0">
              <a:buNone/>
              <a:defRPr sz="1900">
                <a:solidFill>
                  <a:schemeClr val="tx1">
                    <a:tint val="75000"/>
                  </a:schemeClr>
                </a:solidFill>
              </a:defRPr>
            </a:lvl2pPr>
            <a:lvl3pPr marL="967740" indent="0">
              <a:buNone/>
              <a:defRPr sz="1700">
                <a:solidFill>
                  <a:schemeClr val="tx1">
                    <a:tint val="75000"/>
                  </a:schemeClr>
                </a:solidFill>
              </a:defRPr>
            </a:lvl3pPr>
            <a:lvl4pPr marL="1451610" indent="0">
              <a:buNone/>
              <a:defRPr sz="1500">
                <a:solidFill>
                  <a:schemeClr val="tx1">
                    <a:tint val="75000"/>
                  </a:schemeClr>
                </a:solidFill>
              </a:defRPr>
            </a:lvl4pPr>
            <a:lvl5pPr marL="1935480" indent="0">
              <a:buNone/>
              <a:defRPr sz="1500">
                <a:solidFill>
                  <a:schemeClr val="tx1">
                    <a:tint val="75000"/>
                  </a:schemeClr>
                </a:solidFill>
              </a:defRPr>
            </a:lvl5pPr>
            <a:lvl6pPr marL="2419350" indent="0">
              <a:buNone/>
              <a:defRPr sz="1500">
                <a:solidFill>
                  <a:schemeClr val="tx1">
                    <a:tint val="75000"/>
                  </a:schemeClr>
                </a:solidFill>
              </a:defRPr>
            </a:lvl6pPr>
            <a:lvl7pPr marL="2902585" indent="0">
              <a:buNone/>
              <a:defRPr sz="1500">
                <a:solidFill>
                  <a:schemeClr val="tx1">
                    <a:tint val="75000"/>
                  </a:schemeClr>
                </a:solidFill>
              </a:defRPr>
            </a:lvl7pPr>
            <a:lvl8pPr marL="3386455" indent="0">
              <a:buNone/>
              <a:defRPr sz="1500">
                <a:solidFill>
                  <a:schemeClr val="tx1">
                    <a:tint val="75000"/>
                  </a:schemeClr>
                </a:solidFill>
              </a:defRPr>
            </a:lvl8pPr>
            <a:lvl9pPr marL="3870325" indent="0">
              <a:buNone/>
              <a:defRPr sz="15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70" indent="0">
              <a:buNone/>
              <a:defRPr sz="3000"/>
            </a:lvl2pPr>
            <a:lvl3pPr marL="967740" indent="0">
              <a:buNone/>
              <a:defRPr sz="2500"/>
            </a:lvl3pPr>
            <a:lvl4pPr marL="1451610" indent="0">
              <a:buNone/>
              <a:defRPr sz="2100"/>
            </a:lvl4pPr>
            <a:lvl5pPr marL="1935480" indent="0">
              <a:buNone/>
              <a:defRPr sz="2100"/>
            </a:lvl5pPr>
            <a:lvl6pPr marL="2419350" indent="0">
              <a:buNone/>
              <a:defRPr sz="2100"/>
            </a:lvl6pPr>
            <a:lvl7pPr marL="2902585" indent="0">
              <a:buNone/>
              <a:defRPr sz="2100"/>
            </a:lvl7pPr>
            <a:lvl8pPr marL="3386455" indent="0">
              <a:buNone/>
              <a:defRPr sz="2100"/>
            </a:lvl8pPr>
            <a:lvl9pPr marL="3870325"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microsoft.com/office/2007/relationships/hdphoto" Target="../media/image2.wdp"/><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7740" rtl="0" eaLnBrk="1" latinLnBrk="0" hangingPunct="1">
        <a:spcBef>
          <a:spcPct val="0"/>
        </a:spcBef>
        <a:buNone/>
        <a:defRPr sz="4700" kern="1200">
          <a:solidFill>
            <a:schemeClr val="tx1"/>
          </a:solidFill>
          <a:latin typeface="+mj-lt"/>
          <a:ea typeface="+mj-ea"/>
          <a:cs typeface="+mj-cs"/>
        </a:defRPr>
      </a:lvl1pPr>
    </p:titleStyle>
    <p:bodyStyle>
      <a:lvl1pPr marL="362585" indent="-362585" algn="l" defTabSz="96774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130" indent="-302260" algn="l" defTabSz="96774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9675" indent="-241935" algn="l" defTabSz="96774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354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741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6065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452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839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26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a:extLst>
              <a:ext uri="{BEBA8EAE-BF5A-486C-A8C5-ECC9F3942E4B}">
                <a14:imgProps xmlns:a14="http://schemas.microsoft.com/office/drawing/2010/main">
                  <a14:imgLayer r:embed="rId14">
                    <a14:imgEffect>
                      <a14:brightnessContrast contrast="20000"/>
                    </a14:imgEffect>
                  </a14:imgLayer>
                </a14:imgProps>
              </a:ext>
            </a:extLst>
          </a:blip>
          <a:stretch>
            <a:fillRect/>
          </a:stretch>
        </p:blipFill>
        <p:spPr>
          <a:xfrm>
            <a:off x="1" y="0"/>
            <a:ext cx="12190412" cy="68595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6.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image" Target="../media/image22.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tags" Target="../tags/tag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notesSlide" Target="../notesSlides/notesSlide1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tags" Target="../tags/tag8.xml"/><Relationship Id="rId2" Type="http://schemas.openxmlformats.org/officeDocument/2006/relationships/image" Target="../media/image11.pn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notesSlide" Target="../notesSlides/notesSlide16.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30.jpe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30.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3.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image" Target="../media/image36.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30.jpeg"/><Relationship Id="rId1" Type="http://schemas.openxmlformats.org/officeDocument/2006/relationships/image" Target="../media/image29.jpe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tags" Target="../tags/tag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tags" Target="../tags/tag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tags" Target="../tags/tag4.xml"/><Relationship Id="rId4" Type="http://schemas.openxmlformats.org/officeDocument/2006/relationships/image" Target="../media/image17.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3.xml"/><Relationship Id="rId7" Type="http://schemas.openxmlformats.org/officeDocument/2006/relationships/image" Target="../media/image20.png"/><Relationship Id="rId6"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7923768" y="292616"/>
            <a:ext cx="4266644" cy="4893070"/>
          </a:xfrm>
          <a:prstGeom prst="rect">
            <a:avLst/>
          </a:prstGeom>
        </p:spPr>
      </p:pic>
      <p:pic>
        <p:nvPicPr>
          <p:cNvPr id="9" name="图片 8"/>
          <p:cNvPicPr>
            <a:picLocks noChangeAspect="1"/>
          </p:cNvPicPr>
          <p:nvPr>
            <p:custDataLst>
              <p:tags r:id="rId2"/>
            </p:custDataLst>
          </p:nvPr>
        </p:nvPicPr>
        <p:blipFill>
          <a:blip r:embed="rId3" cstate="screen"/>
          <a:stretch>
            <a:fillRect/>
          </a:stretch>
        </p:blipFill>
        <p:spPr>
          <a:xfrm>
            <a:off x="395188" y="470111"/>
            <a:ext cx="5693924" cy="4648463"/>
          </a:xfrm>
          <a:prstGeom prst="rect">
            <a:avLst/>
          </a:prstGeom>
        </p:spPr>
      </p:pic>
      <p:sp>
        <p:nvSpPr>
          <p:cNvPr id="10" name="矩形 9"/>
          <p:cNvSpPr/>
          <p:nvPr/>
        </p:nvSpPr>
        <p:spPr>
          <a:xfrm>
            <a:off x="1988688" y="1240"/>
            <a:ext cx="2066910" cy="4057123"/>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pic>
        <p:nvPicPr>
          <p:cNvPr id="5" name="图片 4"/>
          <p:cNvPicPr>
            <a:picLocks noChangeAspect="1"/>
          </p:cNvPicPr>
          <p:nvPr/>
        </p:nvPicPr>
        <p:blipFill>
          <a:blip r:embed="rId5"/>
          <a:stretch>
            <a:fillRect/>
          </a:stretch>
        </p:blipFill>
        <p:spPr>
          <a:xfrm>
            <a:off x="7669913" y="3810808"/>
            <a:ext cx="3014461" cy="2660182"/>
          </a:xfrm>
          <a:prstGeom prst="rect">
            <a:avLst/>
          </a:prstGeom>
        </p:spPr>
      </p:pic>
      <p:sp>
        <p:nvSpPr>
          <p:cNvPr id="11" name="文本框 10"/>
          <p:cNvSpPr txBox="1"/>
          <p:nvPr/>
        </p:nvSpPr>
        <p:spPr>
          <a:xfrm>
            <a:off x="4420245" y="1622999"/>
            <a:ext cx="5693924" cy="1106805"/>
          </a:xfrm>
          <a:prstGeom prst="rect">
            <a:avLst/>
          </a:prstGeom>
          <a:noFill/>
        </p:spPr>
        <p:txBody>
          <a:bodyPr wrap="square" rtlCol="0">
            <a:spAutoFit/>
            <a:scene3d>
              <a:camera prst="orthographicFront"/>
              <a:lightRig rig="threePt" dir="t"/>
            </a:scene3d>
            <a:sp3d contourW="12700"/>
          </a:bodyPr>
          <a:lstStyle/>
          <a:p>
            <a:pPr algn="dist" defTabSz="457200"/>
            <a:r>
              <a:rPr lang="zh-CN" altLang="en-US" sz="6600" dirty="0">
                <a:blipFill dpi="0" rotWithShape="1">
                  <a:blip r:embed="rId6"/>
                  <a:srcRect/>
                  <a:tile tx="-234950" ty="-450850" sx="100000" sy="100000" flip="none" algn="t"/>
                </a:blipFill>
                <a:latin typeface="字魂35号-经典雅黑" panose="02000000000000000000" pitchFamily="2" charset="-122"/>
                <a:ea typeface="字魂35号-经典雅黑" panose="02000000000000000000" pitchFamily="2" charset="-122"/>
                <a:cs typeface="+mn-ea"/>
                <a:sym typeface="+mn-lt"/>
              </a:rPr>
              <a:t>相关流程培训</a:t>
            </a:r>
            <a:endParaRPr lang="zh-CN" altLang="en-US" sz="6600" dirty="0">
              <a:blipFill dpi="0" rotWithShape="1">
                <a:blip r:embed="rId6"/>
                <a:srcRect/>
                <a:tile tx="-234950" ty="-450850" sx="100000" sy="100000" flip="none" algn="t"/>
              </a:blipFill>
              <a:latin typeface="字魂35号-经典雅黑" panose="02000000000000000000" pitchFamily="2" charset="-122"/>
              <a:ea typeface="字魂35号-经典雅黑" panose="02000000000000000000" pitchFamily="2" charset="-122"/>
              <a:cs typeface="+mn-ea"/>
              <a:sym typeface="+mn-lt"/>
            </a:endParaRPr>
          </a:p>
        </p:txBody>
      </p:sp>
      <p:sp>
        <p:nvSpPr>
          <p:cNvPr id="17" name="文本框 16"/>
          <p:cNvSpPr txBox="1"/>
          <p:nvPr/>
        </p:nvSpPr>
        <p:spPr>
          <a:xfrm>
            <a:off x="2333173" y="692720"/>
            <a:ext cx="1377939" cy="3178175"/>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zh-CN" altLang="en-US" sz="8800" dirty="0">
                <a:solidFill>
                  <a:srgbClr val="FFFFFF"/>
                </a:solidFill>
                <a:latin typeface="字魂35号-经典雅黑" panose="02000000000000000000" pitchFamily="2" charset="-122"/>
                <a:ea typeface="字魂35号-经典雅黑" panose="02000000000000000000" pitchFamily="2" charset="-122"/>
                <a:cs typeface="+mn-ea"/>
                <a:sym typeface="+mn-lt"/>
              </a:rPr>
              <a:t>资产</a:t>
            </a:r>
            <a:endParaRPr lang="zh-CN" altLang="en-US" sz="8800" dirty="0">
              <a:solidFill>
                <a:srgbClr val="FFFFFF"/>
              </a:solidFill>
              <a:latin typeface="字魂35号-经典雅黑" panose="02000000000000000000" pitchFamily="2" charset="-122"/>
              <a:ea typeface="字魂35号-经典雅黑" panose="02000000000000000000" pitchFamily="2" charset="-122"/>
              <a:cs typeface="+mn-ea"/>
              <a:sym typeface="+mn-lt"/>
            </a:endParaRPr>
          </a:p>
        </p:txBody>
      </p:sp>
      <p:sp>
        <p:nvSpPr>
          <p:cNvPr id="18" name="矩形 17"/>
          <p:cNvSpPr/>
          <p:nvPr/>
        </p:nvSpPr>
        <p:spPr bwMode="auto">
          <a:xfrm>
            <a:off x="1988688" y="4231984"/>
            <a:ext cx="2912874" cy="706755"/>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50000"/>
                    <a:lumOff val="50000"/>
                  </a:srgbClr>
                </a:solidFill>
                <a:latin typeface="印品黑体"/>
                <a:ea typeface="微软雅黑" panose="020B0503020204020204" pitchFamily="34" charset="-122"/>
                <a:cs typeface="+mn-ea"/>
                <a:sym typeface="+mn-lt"/>
              </a:rPr>
              <a:t>This template is exclusively designed by 1PPT creative, and copyrights belong to 1PPT This template is exclusively designed by 1PPT creative, and copyrights belong to 1PPT </a:t>
            </a:r>
            <a:endParaRPr lang="en-US" altLang="zh-CN" sz="8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19" name="文本框 18"/>
          <p:cNvSpPr txBox="1"/>
          <p:nvPr/>
        </p:nvSpPr>
        <p:spPr>
          <a:xfrm>
            <a:off x="4420245" y="3372609"/>
            <a:ext cx="1776548" cy="337185"/>
          </a:xfrm>
          <a:prstGeom prst="rect">
            <a:avLst/>
          </a:prstGeom>
          <a:noFill/>
        </p:spPr>
        <p:txBody>
          <a:bodyPr wrap="square" rtlCol="0">
            <a:spAutoFit/>
            <a:scene3d>
              <a:camera prst="orthographicFront"/>
              <a:lightRig rig="threePt" dir="t"/>
            </a:scene3d>
            <a:sp3d contourW="12700"/>
          </a:bodyPr>
          <a:lstStyle/>
          <a:p>
            <a:pPr defTabSz="457200"/>
            <a:r>
              <a:rPr lang="zh-CN" altLang="en-US" sz="1600" dirty="0">
                <a:solidFill>
                  <a:srgbClr val="000000">
                    <a:lumMod val="75000"/>
                    <a:lumOff val="25000"/>
                  </a:srgbClr>
                </a:solidFill>
                <a:latin typeface="印品黑体"/>
                <a:ea typeface="微软雅黑" panose="020B0503020204020204" pitchFamily="34" charset="-122"/>
                <a:cs typeface="+mn-ea"/>
                <a:sym typeface="+mn-lt"/>
              </a:rPr>
              <a:t>讲师：</a:t>
            </a:r>
            <a:r>
              <a:rPr lang="zh-CN" sz="1600" dirty="0">
                <a:solidFill>
                  <a:srgbClr val="000000">
                    <a:lumMod val="75000"/>
                    <a:lumOff val="25000"/>
                  </a:srgbClr>
                </a:solidFill>
                <a:latin typeface="印品黑体"/>
                <a:ea typeface="微软雅黑" panose="020B0503020204020204" pitchFamily="34" charset="-122"/>
                <a:cs typeface="+mn-ea"/>
                <a:sym typeface="+mn-lt"/>
              </a:rPr>
              <a:t>钟明宝</a:t>
            </a:r>
            <a:endParaRPr lang="zh-CN" altLang="en-US" sz="1600" dirty="0">
              <a:solidFill>
                <a:srgbClr val="000000">
                  <a:lumMod val="75000"/>
                  <a:lumOff val="25000"/>
                </a:srgbClr>
              </a:solidFill>
              <a:latin typeface="印品黑体"/>
              <a:ea typeface="微软雅黑" panose="020B0503020204020204" pitchFamily="34" charset="-122"/>
              <a:cs typeface="+mn-ea"/>
              <a:sym typeface="+mn-lt"/>
            </a:endParaRPr>
          </a:p>
        </p:txBody>
      </p:sp>
      <p:sp>
        <p:nvSpPr>
          <p:cNvPr id="20" name="文本框 19"/>
          <p:cNvSpPr txBox="1"/>
          <p:nvPr/>
        </p:nvSpPr>
        <p:spPr>
          <a:xfrm>
            <a:off x="6020293" y="3372609"/>
            <a:ext cx="2347917" cy="337185"/>
          </a:xfrm>
          <a:prstGeom prst="rect">
            <a:avLst/>
          </a:prstGeom>
          <a:noFill/>
        </p:spPr>
        <p:txBody>
          <a:bodyPr wrap="square" rtlCol="0">
            <a:spAutoFit/>
            <a:scene3d>
              <a:camera prst="orthographicFront"/>
              <a:lightRig rig="threePt" dir="t"/>
            </a:scene3d>
            <a:sp3d contourW="12700"/>
          </a:bodyPr>
          <a:lstStyle/>
          <a:p>
            <a:pPr defTabSz="457200"/>
            <a:r>
              <a:rPr lang="zh-CN" altLang="en-US" sz="1600" dirty="0">
                <a:solidFill>
                  <a:srgbClr val="000000">
                    <a:lumMod val="75000"/>
                    <a:lumOff val="25000"/>
                  </a:srgbClr>
                </a:solidFill>
                <a:latin typeface="印品黑体"/>
                <a:ea typeface="微软雅黑" panose="020B0503020204020204" pitchFamily="34" charset="-122"/>
                <a:cs typeface="+mn-ea"/>
                <a:sym typeface="+mn-lt"/>
              </a:rPr>
              <a:t>时间：</a:t>
            </a:r>
            <a:r>
              <a:rPr lang="en-US" altLang="zh-CN" sz="1600" dirty="0">
                <a:solidFill>
                  <a:srgbClr val="000000">
                    <a:lumMod val="75000"/>
                    <a:lumOff val="25000"/>
                  </a:srgbClr>
                </a:solidFill>
                <a:latin typeface="印品黑体"/>
                <a:ea typeface="微软雅黑" panose="020B0503020204020204" pitchFamily="34" charset="-122"/>
                <a:cs typeface="+mn-ea"/>
                <a:sym typeface="+mn-lt"/>
              </a:rPr>
              <a:t>2023</a:t>
            </a:r>
            <a:r>
              <a:rPr lang="zh-CN" altLang="en-US" sz="1600" dirty="0">
                <a:solidFill>
                  <a:srgbClr val="000000">
                    <a:lumMod val="75000"/>
                    <a:lumOff val="25000"/>
                  </a:srgbClr>
                </a:solidFill>
                <a:latin typeface="印品黑体"/>
                <a:ea typeface="微软雅黑" panose="020B0503020204020204" pitchFamily="34" charset="-122"/>
                <a:cs typeface="+mn-ea"/>
                <a:sym typeface="+mn-lt"/>
              </a:rPr>
              <a:t>年</a:t>
            </a:r>
            <a:r>
              <a:rPr lang="en-US" altLang="zh-CN" sz="1600" dirty="0">
                <a:solidFill>
                  <a:srgbClr val="000000">
                    <a:lumMod val="75000"/>
                    <a:lumOff val="25000"/>
                  </a:srgbClr>
                </a:solidFill>
                <a:latin typeface="印品黑体"/>
                <a:ea typeface="微软雅黑" panose="020B0503020204020204" pitchFamily="34" charset="-122"/>
                <a:cs typeface="+mn-ea"/>
                <a:sym typeface="+mn-lt"/>
              </a:rPr>
              <a:t>4</a:t>
            </a:r>
            <a:r>
              <a:rPr lang="zh-CN" altLang="en-US" sz="1600" dirty="0">
                <a:solidFill>
                  <a:srgbClr val="000000">
                    <a:lumMod val="75000"/>
                    <a:lumOff val="25000"/>
                  </a:srgbClr>
                </a:solidFill>
                <a:latin typeface="印品黑体"/>
                <a:ea typeface="微软雅黑" panose="020B0503020204020204" pitchFamily="34" charset="-122"/>
                <a:cs typeface="+mn-ea"/>
                <a:sym typeface="+mn-lt"/>
              </a:rPr>
              <a:t>月</a:t>
            </a:r>
            <a:r>
              <a:rPr lang="en-US" altLang="zh-CN" sz="1600" dirty="0">
                <a:solidFill>
                  <a:srgbClr val="000000">
                    <a:lumMod val="75000"/>
                    <a:lumOff val="25000"/>
                  </a:srgbClr>
                </a:solidFill>
                <a:latin typeface="印品黑体"/>
                <a:ea typeface="微软雅黑" panose="020B0503020204020204" pitchFamily="34" charset="-122"/>
                <a:cs typeface="+mn-ea"/>
                <a:sym typeface="+mn-lt"/>
              </a:rPr>
              <a:t>5</a:t>
            </a:r>
            <a:r>
              <a:rPr lang="zh-CN" altLang="en-US" sz="1600" dirty="0">
                <a:solidFill>
                  <a:srgbClr val="000000">
                    <a:lumMod val="75000"/>
                    <a:lumOff val="25000"/>
                  </a:srgbClr>
                </a:solidFill>
                <a:latin typeface="印品黑体"/>
                <a:ea typeface="微软雅黑" panose="020B0503020204020204" pitchFamily="34" charset="-122"/>
                <a:cs typeface="+mn-ea"/>
                <a:sym typeface="+mn-lt"/>
              </a:rPr>
              <a:t>号</a:t>
            </a:r>
            <a:endParaRPr lang="zh-CN" altLang="en-US" sz="1600" dirty="0">
              <a:solidFill>
                <a:srgbClr val="000000">
                  <a:lumMod val="75000"/>
                  <a:lumOff val="25000"/>
                </a:srgbClr>
              </a:solidFill>
              <a:latin typeface="印品黑体"/>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8" name="Oval 17"/>
          <p:cNvSpPr/>
          <p:nvPr/>
        </p:nvSpPr>
        <p:spPr>
          <a:xfrm>
            <a:off x="3618164" y="4546138"/>
            <a:ext cx="395497" cy="434979"/>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838200" y="2277110"/>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dist" defTabSz="457200"/>
            <a:r>
              <a:rPr lang="zh-CN" altLang="en-US" sz="1800" dirty="0">
                <a:solidFill>
                  <a:srgbClr val="FFFFFF"/>
                </a:solidFill>
                <a:latin typeface="印品黑体"/>
                <a:ea typeface="微软雅黑" panose="020B0503020204020204" pitchFamily="34" charset="-122"/>
                <a:cs typeface="+mn-ea"/>
                <a:sym typeface="+mn-lt"/>
              </a:rPr>
              <a:t>资产损坏</a:t>
            </a:r>
            <a:r>
              <a:rPr lang="en-US" altLang="zh-CN" sz="1800" dirty="0">
                <a:solidFill>
                  <a:srgbClr val="FFFFFF"/>
                </a:solidFill>
                <a:latin typeface="印品黑体"/>
                <a:ea typeface="微软雅黑" panose="020B0503020204020204" pitchFamily="34" charset="-122"/>
                <a:cs typeface="+mn-ea"/>
                <a:sym typeface="+mn-lt"/>
              </a:rPr>
              <a:t>/</a:t>
            </a:r>
            <a:r>
              <a:rPr lang="zh-CN" altLang="en-US" sz="1800" dirty="0">
                <a:solidFill>
                  <a:srgbClr val="FFFFFF"/>
                </a:solidFill>
                <a:latin typeface="印品黑体"/>
                <a:ea typeface="微软雅黑" panose="020B0503020204020204" pitchFamily="34" charset="-122"/>
                <a:cs typeface="+mn-ea"/>
                <a:sym typeface="+mn-lt"/>
              </a:rPr>
              <a:t>遗失处理流程</a:t>
            </a:r>
            <a:endParaRPr lang="zh-CN" altLang="en-US" sz="1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graphicFrame>
        <p:nvGraphicFramePr>
          <p:cNvPr id="7" name="表格 6"/>
          <p:cNvGraphicFramePr/>
          <p:nvPr>
            <p:custDataLst>
              <p:tags r:id="rId4"/>
            </p:custDataLst>
          </p:nvPr>
        </p:nvGraphicFramePr>
        <p:xfrm>
          <a:off x="2943860" y="1413510"/>
          <a:ext cx="6885305" cy="4610100"/>
        </p:xfrm>
        <a:graphic>
          <a:graphicData uri="http://schemas.openxmlformats.org/drawingml/2006/table">
            <a:tbl>
              <a:tblPr/>
              <a:tblGrid>
                <a:gridCol w="1609725"/>
                <a:gridCol w="2501900"/>
                <a:gridCol w="2773680"/>
              </a:tblGrid>
              <a:tr h="771525">
                <a:tc gridSpan="3">
                  <a:txBody>
                    <a:bodyPr/>
                    <a:p>
                      <a:pPr indent="0" algn="ctr">
                        <a:buNone/>
                      </a:pPr>
                      <a:r>
                        <a:rPr lang="zh-CN" sz="1800" b="1">
                          <a:solidFill>
                            <a:srgbClr val="000000"/>
                          </a:solidFill>
                          <a:latin typeface="Arial" panose="020B0604020202020204" pitchFamily="34" charset="0"/>
                          <a:ea typeface="仿宋" panose="02010609060101010101" charset="-122"/>
                        </a:rPr>
                        <a:t>资产损坏、丢失处理流程</a:t>
                      </a:r>
                      <a:endParaRPr lang="zh-CN" altLang="en-US" sz="1800" b="1">
                        <a:solidFill>
                          <a:srgbClr val="000000"/>
                        </a:solidFill>
                        <a:latin typeface="Arial" panose="020B0604020202020204" pitchFamily="34" charset="0"/>
                        <a:ea typeface="仿宋" panose="02010609060101010101"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solidFill>
                      <a:srgbClr val="2F75B5"/>
                    </a:solidFill>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668020">
                <a:tc>
                  <a:txBody>
                    <a:bodyPr/>
                    <a:p>
                      <a:pPr indent="0">
                        <a:buNone/>
                      </a:pPr>
                      <a:r>
                        <a:rPr lang="zh-CN" sz="2000" b="1">
                          <a:solidFill>
                            <a:srgbClr val="000000"/>
                          </a:solidFill>
                          <a:latin typeface="Arial" panose="020B0604020202020204" pitchFamily="34" charset="0"/>
                          <a:ea typeface="仿宋" panose="02010609060101010101" charset="-122"/>
                        </a:rPr>
                        <a:t>原因：</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2000" b="1">
                          <a:solidFill>
                            <a:srgbClr val="000000"/>
                          </a:solidFill>
                          <a:latin typeface="Arial" panose="020B0604020202020204" pitchFamily="34" charset="0"/>
                          <a:ea typeface="仿宋" panose="02010609060101010101" charset="-122"/>
                        </a:rPr>
                        <a:t>人为损坏</a:t>
                      </a:r>
                      <a:r>
                        <a:rPr lang="zh-CN" sz="2000" b="1">
                          <a:solidFill>
                            <a:srgbClr val="000000"/>
                          </a:solidFill>
                          <a:latin typeface="Arial" panose="020B0604020202020204" pitchFamily="34" charset="0"/>
                          <a:ea typeface="仿宋" panose="02010609060101010101" charset="-122"/>
                          <a:sym typeface="+mn-ea"/>
                        </a:rPr>
                        <a:t>/丢失</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2000" b="1">
                          <a:solidFill>
                            <a:srgbClr val="000000"/>
                          </a:solidFill>
                          <a:latin typeface="Arial" panose="020B0604020202020204" pitchFamily="34" charset="0"/>
                          <a:ea typeface="仿宋" panose="02010609060101010101" charset="-122"/>
                        </a:rPr>
                        <a:t>自然损坏</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7265">
                <a:tc>
                  <a:txBody>
                    <a:bodyPr/>
                    <a:p>
                      <a:pPr indent="0">
                        <a:buNone/>
                      </a:pPr>
                      <a:endParaRPr lang="en-US" altLang="en-US" sz="2000" b="1">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2000" b="1">
                          <a:solidFill>
                            <a:srgbClr val="000000"/>
                          </a:solidFill>
                          <a:latin typeface="Arial" panose="020B0604020202020204" pitchFamily="34" charset="0"/>
                          <a:ea typeface="仿宋" panose="02010609060101010101" charset="-122"/>
                        </a:rPr>
                        <a:t>填写资产鉴定表</a:t>
                      </a:r>
                      <a:r>
                        <a:rPr lang="zh-CN" sz="2000" b="1">
                          <a:solidFill>
                            <a:srgbClr val="000000"/>
                          </a:solidFill>
                          <a:latin typeface="Arial" panose="020B0604020202020204" pitchFamily="34" charset="0"/>
                          <a:ea typeface="仿宋" panose="02010609060101010101" charset="-122"/>
                          <a:sym typeface="+mn-ea"/>
                        </a:rPr>
                        <a:t>；仪器设备丢失事故报告单</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2000" b="1">
                          <a:solidFill>
                            <a:srgbClr val="000000"/>
                          </a:solidFill>
                          <a:latin typeface="Arial" panose="020B0604020202020204" pitchFamily="34" charset="0"/>
                          <a:ea typeface="仿宋" panose="02010609060101010101" charset="-122"/>
                        </a:rPr>
                        <a:t>填写资产鉴定表</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05180">
                <a:tc>
                  <a:txBody>
                    <a:bodyPr/>
                    <a:p>
                      <a:pPr indent="0">
                        <a:buNone/>
                      </a:pPr>
                      <a:r>
                        <a:rPr lang="zh-CN" sz="2000" b="1">
                          <a:solidFill>
                            <a:srgbClr val="000000"/>
                          </a:solidFill>
                          <a:latin typeface="Arial" panose="020B0604020202020204" pitchFamily="34" charset="0"/>
                          <a:ea typeface="仿宋" panose="02010609060101010101" charset="-122"/>
                        </a:rPr>
                        <a:t>如需重新购买或维修：</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zh-CN" sz="2000" b="1">
                          <a:solidFill>
                            <a:srgbClr val="000000"/>
                          </a:solidFill>
                          <a:latin typeface="Arial" panose="020B0604020202020204" pitchFamily="34" charset="0"/>
                          <a:ea typeface="仿宋" panose="02010609060101010101" charset="-122"/>
                        </a:rPr>
                        <a:t>上传相应的表格，500元以内打请购单。500元以上打签呈。</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388110">
                <a:tc>
                  <a:txBody>
                    <a:bodyPr/>
                    <a:p>
                      <a:pPr indent="0">
                        <a:buNone/>
                      </a:pPr>
                      <a:r>
                        <a:rPr lang="zh-CN" sz="2000" b="1">
                          <a:solidFill>
                            <a:srgbClr val="000000"/>
                          </a:solidFill>
                          <a:latin typeface="Arial" panose="020B0604020202020204" pitchFamily="34" charset="0"/>
                          <a:ea typeface="仿宋" panose="02010609060101010101" charset="-122"/>
                        </a:rPr>
                        <a:t>说明：</a:t>
                      </a:r>
                      <a:endParaRPr lang="zh-CN"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2000" b="1">
                          <a:solidFill>
                            <a:srgbClr val="000000"/>
                          </a:solidFill>
                          <a:latin typeface="Arial" panose="020B0604020202020204" pitchFamily="34" charset="0"/>
                          <a:ea typeface="仿宋" panose="02010609060101010101" charset="-122"/>
                        </a:rPr>
                        <a:t>根据资产鉴定结果并结合财务账面价值，对责任人索赔、罚款；或者由责任人购买相同型号设备。</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2000" b="1">
                          <a:solidFill>
                            <a:srgbClr val="000000"/>
                          </a:solidFill>
                          <a:latin typeface="Arial" panose="020B0604020202020204" pitchFamily="34" charset="0"/>
                          <a:ea typeface="仿宋" panose="02010609060101010101" charset="-122"/>
                        </a:rPr>
                        <a:t>资产遗失需要第一时间上报部门资产管理人员，部门负责人或资产管理员需写资产遗失情况说明，并加盖公章，报送资产管理处，价值较大需上报校长办公会审议。</a:t>
                      </a:r>
                      <a:endParaRPr lang="zh-CN" altLang="en-US" sz="20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8" grpId="0" bldLvl="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8" name="Oval 17"/>
          <p:cNvSpPr/>
          <p:nvPr/>
        </p:nvSpPr>
        <p:spPr>
          <a:xfrm>
            <a:off x="3618164" y="4546138"/>
            <a:ext cx="395497" cy="434979"/>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838200" y="2277110"/>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dist" defTabSz="457200"/>
            <a:r>
              <a:rPr lang="zh-CN" altLang="en-US" sz="1800" dirty="0">
                <a:solidFill>
                  <a:srgbClr val="FFFFFF"/>
                </a:solidFill>
                <a:latin typeface="印品黑体"/>
                <a:ea typeface="微软雅黑" panose="020B0503020204020204" pitchFamily="34" charset="-122"/>
                <a:cs typeface="+mn-ea"/>
                <a:sym typeface="+mn-lt"/>
              </a:rPr>
              <a:t>资产损坏</a:t>
            </a:r>
            <a:r>
              <a:rPr lang="en-US" altLang="zh-CN" sz="1800" dirty="0">
                <a:solidFill>
                  <a:srgbClr val="FFFFFF"/>
                </a:solidFill>
                <a:latin typeface="印品黑体"/>
                <a:ea typeface="微软雅黑" panose="020B0503020204020204" pitchFamily="34" charset="-122"/>
                <a:cs typeface="+mn-ea"/>
                <a:sym typeface="+mn-lt"/>
              </a:rPr>
              <a:t>/</a:t>
            </a:r>
            <a:r>
              <a:rPr lang="zh-CN" altLang="en-US" sz="1800" dirty="0">
                <a:solidFill>
                  <a:srgbClr val="FFFFFF"/>
                </a:solidFill>
                <a:latin typeface="印品黑体"/>
                <a:ea typeface="微软雅黑" panose="020B0503020204020204" pitchFamily="34" charset="-122"/>
                <a:cs typeface="+mn-ea"/>
                <a:sym typeface="+mn-lt"/>
              </a:rPr>
              <a:t>遗失处理流程</a:t>
            </a:r>
            <a:endParaRPr lang="zh-CN" altLang="en-US" sz="1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pic>
        <p:nvPicPr>
          <p:cNvPr id="2" name="图片 1"/>
          <p:cNvPicPr>
            <a:picLocks noChangeAspect="1"/>
          </p:cNvPicPr>
          <p:nvPr/>
        </p:nvPicPr>
        <p:blipFill>
          <a:blip r:embed="rId4"/>
          <a:stretch>
            <a:fillRect/>
          </a:stretch>
        </p:blipFill>
        <p:spPr>
          <a:xfrm>
            <a:off x="909955" y="1341120"/>
            <a:ext cx="10039350" cy="4220845"/>
          </a:xfrm>
          <a:prstGeom prst="rect">
            <a:avLst/>
          </a:prstGeom>
        </p:spPr>
      </p:pic>
      <p:sp>
        <p:nvSpPr>
          <p:cNvPr id="5" name="文本框 4"/>
          <p:cNvSpPr txBox="1"/>
          <p:nvPr/>
        </p:nvSpPr>
        <p:spPr>
          <a:xfrm>
            <a:off x="909955" y="5805805"/>
            <a:ext cx="4497070" cy="968375"/>
          </a:xfrm>
          <a:prstGeom prst="rect">
            <a:avLst/>
          </a:prstGeom>
          <a:noFill/>
        </p:spPr>
        <p:txBody>
          <a:bodyPr wrap="square" rtlCol="0">
            <a:spAutoFit/>
          </a:bodyPr>
          <a:p>
            <a:r>
              <a:rPr lang="zh-CN" altLang="en-US"/>
              <a:t>注：电子设备由网络实训中心鉴定，家具及其他设备由总务处鉴定，特殊设备可申请校外人员进行鉴定</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8" grpId="0" bldLvl="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1611" y="3690461"/>
            <a:ext cx="3952359" cy="1328217"/>
            <a:chOff x="1428752" y="4310833"/>
            <a:chExt cx="3952874" cy="1328390"/>
          </a:xfrm>
        </p:grpSpPr>
        <p:sp>
          <p:nvSpPr>
            <p:cNvPr id="3" name="Oval 5"/>
            <p:cNvSpPr/>
            <p:nvPr/>
          </p:nvSpPr>
          <p:spPr>
            <a:xfrm>
              <a:off x="1428752" y="4310833"/>
              <a:ext cx="530225" cy="385812"/>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sp>
          <p:nvSpPr>
            <p:cNvPr id="4" name="Oval 6"/>
            <p:cNvSpPr/>
            <p:nvPr/>
          </p:nvSpPr>
          <p:spPr>
            <a:xfrm>
              <a:off x="1428752" y="5171652"/>
              <a:ext cx="530225" cy="467571"/>
            </a:xfrm>
            <a:custGeom>
              <a:avLst/>
              <a:gdLst>
                <a:gd name="connsiteX0" fmla="*/ 47377 w 607396"/>
                <a:gd name="connsiteY0" fmla="*/ 425569 h 535624"/>
                <a:gd name="connsiteX1" fmla="*/ 559026 w 607396"/>
                <a:gd name="connsiteY1" fmla="*/ 425569 h 535624"/>
                <a:gd name="connsiteX2" fmla="*/ 584856 w 607396"/>
                <a:gd name="connsiteY2" fmla="*/ 443416 h 535624"/>
                <a:gd name="connsiteX3" fmla="*/ 605720 w 607396"/>
                <a:gd name="connsiteY3" fmla="*/ 497948 h 535624"/>
                <a:gd name="connsiteX4" fmla="*/ 602739 w 607396"/>
                <a:gd name="connsiteY4" fmla="*/ 523726 h 535624"/>
                <a:gd name="connsiteX5" fmla="*/ 579889 w 607396"/>
                <a:gd name="connsiteY5" fmla="*/ 535624 h 535624"/>
                <a:gd name="connsiteX6" fmla="*/ 27507 w 607396"/>
                <a:gd name="connsiteY6" fmla="*/ 535624 h 535624"/>
                <a:gd name="connsiteX7" fmla="*/ 4657 w 607396"/>
                <a:gd name="connsiteY7" fmla="*/ 523726 h 535624"/>
                <a:gd name="connsiteX8" fmla="*/ 1677 w 607396"/>
                <a:gd name="connsiteY8" fmla="*/ 497948 h 535624"/>
                <a:gd name="connsiteX9" fmla="*/ 22540 w 607396"/>
                <a:gd name="connsiteY9" fmla="*/ 443416 h 535624"/>
                <a:gd name="connsiteX10" fmla="*/ 47377 w 607396"/>
                <a:gd name="connsiteY10" fmla="*/ 425569 h 535624"/>
                <a:gd name="connsiteX11" fmla="*/ 305132 w 607396"/>
                <a:gd name="connsiteY11" fmla="*/ 258973 h 535624"/>
                <a:gd name="connsiteX12" fmla="*/ 325519 w 607396"/>
                <a:gd name="connsiteY12" fmla="*/ 279280 h 535624"/>
                <a:gd name="connsiteX13" fmla="*/ 305132 w 607396"/>
                <a:gd name="connsiteY13" fmla="*/ 299587 h 535624"/>
                <a:gd name="connsiteX14" fmla="*/ 284745 w 607396"/>
                <a:gd name="connsiteY14" fmla="*/ 279280 h 535624"/>
                <a:gd name="connsiteX15" fmla="*/ 305132 w 607396"/>
                <a:gd name="connsiteY15" fmla="*/ 258973 h 535624"/>
                <a:gd name="connsiteX16" fmla="*/ 303599 w 607396"/>
                <a:gd name="connsiteY16" fmla="*/ 209280 h 535624"/>
                <a:gd name="connsiteX17" fmla="*/ 352283 w 607396"/>
                <a:gd name="connsiteY17" fmla="*/ 224166 h 535624"/>
                <a:gd name="connsiteX18" fmla="*/ 356257 w 607396"/>
                <a:gd name="connsiteY18" fmla="*/ 231112 h 535624"/>
                <a:gd name="connsiteX19" fmla="*/ 353277 w 607396"/>
                <a:gd name="connsiteY19" fmla="*/ 238059 h 535624"/>
                <a:gd name="connsiteX20" fmla="*/ 346322 w 607396"/>
                <a:gd name="connsiteY20" fmla="*/ 245006 h 535624"/>
                <a:gd name="connsiteX21" fmla="*/ 335393 w 607396"/>
                <a:gd name="connsiteY21" fmla="*/ 245998 h 535624"/>
                <a:gd name="connsiteX22" fmla="*/ 303599 w 607396"/>
                <a:gd name="connsiteY22" fmla="*/ 236074 h 535624"/>
                <a:gd name="connsiteX23" fmla="*/ 272800 w 607396"/>
                <a:gd name="connsiteY23" fmla="*/ 245998 h 535624"/>
                <a:gd name="connsiteX24" fmla="*/ 260877 w 607396"/>
                <a:gd name="connsiteY24" fmla="*/ 245006 h 535624"/>
                <a:gd name="connsiteX25" fmla="*/ 253922 w 607396"/>
                <a:gd name="connsiteY25" fmla="*/ 238059 h 535624"/>
                <a:gd name="connsiteX26" fmla="*/ 251935 w 607396"/>
                <a:gd name="connsiteY26" fmla="*/ 231112 h 535624"/>
                <a:gd name="connsiteX27" fmla="*/ 255909 w 607396"/>
                <a:gd name="connsiteY27" fmla="*/ 224166 h 535624"/>
                <a:gd name="connsiteX28" fmla="*/ 303599 w 607396"/>
                <a:gd name="connsiteY28" fmla="*/ 209280 h 535624"/>
                <a:gd name="connsiteX29" fmla="*/ 303679 w 607396"/>
                <a:gd name="connsiteY29" fmla="*/ 159748 h 535624"/>
                <a:gd name="connsiteX30" fmla="*/ 391108 w 607396"/>
                <a:gd name="connsiteY30" fmla="*/ 184514 h 535624"/>
                <a:gd name="connsiteX31" fmla="*/ 395082 w 607396"/>
                <a:gd name="connsiteY31" fmla="*/ 191449 h 535624"/>
                <a:gd name="connsiteX32" fmla="*/ 393095 w 607396"/>
                <a:gd name="connsiteY32" fmla="*/ 198383 h 535624"/>
                <a:gd name="connsiteX33" fmla="*/ 386140 w 607396"/>
                <a:gd name="connsiteY33" fmla="*/ 205318 h 535624"/>
                <a:gd name="connsiteX34" fmla="*/ 375212 w 607396"/>
                <a:gd name="connsiteY34" fmla="*/ 206309 h 535624"/>
                <a:gd name="connsiteX35" fmla="*/ 303679 w 607396"/>
                <a:gd name="connsiteY35" fmla="*/ 186496 h 535624"/>
                <a:gd name="connsiteX36" fmla="*/ 233141 w 607396"/>
                <a:gd name="connsiteY36" fmla="*/ 206309 h 535624"/>
                <a:gd name="connsiteX37" fmla="*/ 222212 w 607396"/>
                <a:gd name="connsiteY37" fmla="*/ 205318 h 535624"/>
                <a:gd name="connsiteX38" fmla="*/ 215258 w 607396"/>
                <a:gd name="connsiteY38" fmla="*/ 198383 h 535624"/>
                <a:gd name="connsiteX39" fmla="*/ 212277 w 607396"/>
                <a:gd name="connsiteY39" fmla="*/ 191449 h 535624"/>
                <a:gd name="connsiteX40" fmla="*/ 216251 w 607396"/>
                <a:gd name="connsiteY40" fmla="*/ 184514 h 535624"/>
                <a:gd name="connsiteX41" fmla="*/ 303679 w 607396"/>
                <a:gd name="connsiteY41" fmla="*/ 159748 h 535624"/>
                <a:gd name="connsiteX42" fmla="*/ 303619 w 607396"/>
                <a:gd name="connsiteY42" fmla="*/ 112126 h 535624"/>
                <a:gd name="connsiteX43" fmla="*/ 427778 w 607396"/>
                <a:gd name="connsiteY43" fmla="*/ 148836 h 535624"/>
                <a:gd name="connsiteX44" fmla="*/ 431751 w 607396"/>
                <a:gd name="connsiteY44" fmla="*/ 154789 h 535624"/>
                <a:gd name="connsiteX45" fmla="*/ 428771 w 607396"/>
                <a:gd name="connsiteY45" fmla="*/ 162726 h 535624"/>
                <a:gd name="connsiteX46" fmla="*/ 421818 w 607396"/>
                <a:gd name="connsiteY46" fmla="*/ 169671 h 535624"/>
                <a:gd name="connsiteX47" fmla="*/ 410892 w 607396"/>
                <a:gd name="connsiteY47" fmla="*/ 170663 h 535624"/>
                <a:gd name="connsiteX48" fmla="*/ 303619 w 607396"/>
                <a:gd name="connsiteY48" fmla="*/ 138914 h 535624"/>
                <a:gd name="connsiteX49" fmla="*/ 196345 w 607396"/>
                <a:gd name="connsiteY49" fmla="*/ 170663 h 535624"/>
                <a:gd name="connsiteX50" fmla="*/ 185419 w 607396"/>
                <a:gd name="connsiteY50" fmla="*/ 169671 h 535624"/>
                <a:gd name="connsiteX51" fmla="*/ 178466 w 607396"/>
                <a:gd name="connsiteY51" fmla="*/ 162726 h 535624"/>
                <a:gd name="connsiteX52" fmla="*/ 176479 w 607396"/>
                <a:gd name="connsiteY52" fmla="*/ 154789 h 535624"/>
                <a:gd name="connsiteX53" fmla="*/ 180453 w 607396"/>
                <a:gd name="connsiteY53" fmla="*/ 148836 h 535624"/>
                <a:gd name="connsiteX54" fmla="*/ 303619 w 607396"/>
                <a:gd name="connsiteY54" fmla="*/ 112126 h 535624"/>
                <a:gd name="connsiteX55" fmla="*/ 105027 w 607396"/>
                <a:gd name="connsiteY55" fmla="*/ 41670 h 535624"/>
                <a:gd name="connsiteX56" fmla="*/ 97080 w 607396"/>
                <a:gd name="connsiteY56" fmla="*/ 49608 h 535624"/>
                <a:gd name="connsiteX57" fmla="*/ 97080 w 607396"/>
                <a:gd name="connsiteY57" fmla="*/ 349240 h 535624"/>
                <a:gd name="connsiteX58" fmla="*/ 105027 w 607396"/>
                <a:gd name="connsiteY58" fmla="*/ 357177 h 535624"/>
                <a:gd name="connsiteX59" fmla="*/ 501377 w 607396"/>
                <a:gd name="connsiteY59" fmla="*/ 357177 h 535624"/>
                <a:gd name="connsiteX60" fmla="*/ 509324 w 607396"/>
                <a:gd name="connsiteY60" fmla="*/ 349240 h 535624"/>
                <a:gd name="connsiteX61" fmla="*/ 509324 w 607396"/>
                <a:gd name="connsiteY61" fmla="*/ 49608 h 535624"/>
                <a:gd name="connsiteX62" fmla="*/ 501377 w 607396"/>
                <a:gd name="connsiteY62" fmla="*/ 41670 h 535624"/>
                <a:gd name="connsiteX63" fmla="*/ 83173 w 607396"/>
                <a:gd name="connsiteY63" fmla="*/ 0 h 535624"/>
                <a:gd name="connsiteX64" fmla="*/ 523231 w 607396"/>
                <a:gd name="connsiteY64" fmla="*/ 0 h 535624"/>
                <a:gd name="connsiteX65" fmla="*/ 551045 w 607396"/>
                <a:gd name="connsiteY65" fmla="*/ 27780 h 535624"/>
                <a:gd name="connsiteX66" fmla="*/ 551045 w 607396"/>
                <a:gd name="connsiteY66" fmla="*/ 371067 h 535624"/>
                <a:gd name="connsiteX67" fmla="*/ 523231 w 607396"/>
                <a:gd name="connsiteY67" fmla="*/ 397856 h 535624"/>
                <a:gd name="connsiteX68" fmla="*/ 83173 w 607396"/>
                <a:gd name="connsiteY68" fmla="*/ 397856 h 535624"/>
                <a:gd name="connsiteX69" fmla="*/ 56352 w 607396"/>
                <a:gd name="connsiteY69" fmla="*/ 371067 h 535624"/>
                <a:gd name="connsiteX70" fmla="*/ 56352 w 607396"/>
                <a:gd name="connsiteY70" fmla="*/ 27780 h 535624"/>
                <a:gd name="connsiteX71" fmla="*/ 83173 w 607396"/>
                <a:gd name="connsiteY71" fmla="*/ 0 h 53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7396" h="535624">
                  <a:moveTo>
                    <a:pt x="47377" y="425569"/>
                  </a:moveTo>
                  <a:lnTo>
                    <a:pt x="559026" y="425569"/>
                  </a:lnTo>
                  <a:cubicBezTo>
                    <a:pt x="570947" y="425569"/>
                    <a:pt x="580882" y="432510"/>
                    <a:pt x="584856" y="443416"/>
                  </a:cubicBezTo>
                  <a:lnTo>
                    <a:pt x="605720" y="497948"/>
                  </a:lnTo>
                  <a:cubicBezTo>
                    <a:pt x="608700" y="506871"/>
                    <a:pt x="607707" y="515795"/>
                    <a:pt x="602739" y="523726"/>
                  </a:cubicBezTo>
                  <a:cubicBezTo>
                    <a:pt x="597772" y="530667"/>
                    <a:pt x="588830" y="535624"/>
                    <a:pt x="579889" y="535624"/>
                  </a:cubicBezTo>
                  <a:lnTo>
                    <a:pt x="27507" y="535624"/>
                  </a:lnTo>
                  <a:cubicBezTo>
                    <a:pt x="18566" y="535624"/>
                    <a:pt x="9625" y="530667"/>
                    <a:pt x="4657" y="523726"/>
                  </a:cubicBezTo>
                  <a:cubicBezTo>
                    <a:pt x="-310" y="515795"/>
                    <a:pt x="-1304" y="506871"/>
                    <a:pt x="1677" y="497948"/>
                  </a:cubicBezTo>
                  <a:lnTo>
                    <a:pt x="22540" y="443416"/>
                  </a:lnTo>
                  <a:cubicBezTo>
                    <a:pt x="26514" y="432510"/>
                    <a:pt x="36449" y="425569"/>
                    <a:pt x="47377" y="425569"/>
                  </a:cubicBezTo>
                  <a:close/>
                  <a:moveTo>
                    <a:pt x="305132" y="258973"/>
                  </a:moveTo>
                  <a:cubicBezTo>
                    <a:pt x="316391" y="258973"/>
                    <a:pt x="325519" y="268065"/>
                    <a:pt x="325519" y="279280"/>
                  </a:cubicBezTo>
                  <a:cubicBezTo>
                    <a:pt x="325519" y="290495"/>
                    <a:pt x="316391" y="299587"/>
                    <a:pt x="305132" y="299587"/>
                  </a:cubicBezTo>
                  <a:cubicBezTo>
                    <a:pt x="293873" y="299587"/>
                    <a:pt x="284745" y="290495"/>
                    <a:pt x="284745" y="279280"/>
                  </a:cubicBezTo>
                  <a:cubicBezTo>
                    <a:pt x="284745" y="268065"/>
                    <a:pt x="293873" y="258973"/>
                    <a:pt x="305132" y="258973"/>
                  </a:cubicBezTo>
                  <a:close/>
                  <a:moveTo>
                    <a:pt x="303599" y="209280"/>
                  </a:moveTo>
                  <a:cubicBezTo>
                    <a:pt x="321483" y="209280"/>
                    <a:pt x="338373" y="214242"/>
                    <a:pt x="352283" y="224166"/>
                  </a:cubicBezTo>
                  <a:cubicBezTo>
                    <a:pt x="354270" y="226150"/>
                    <a:pt x="355264" y="228135"/>
                    <a:pt x="356257" y="231112"/>
                  </a:cubicBezTo>
                  <a:cubicBezTo>
                    <a:pt x="356257" y="233097"/>
                    <a:pt x="355264" y="236074"/>
                    <a:pt x="353277" y="238059"/>
                  </a:cubicBezTo>
                  <a:lnTo>
                    <a:pt x="346322" y="245006"/>
                  </a:lnTo>
                  <a:cubicBezTo>
                    <a:pt x="343341" y="247983"/>
                    <a:pt x="338373" y="247983"/>
                    <a:pt x="335393" y="245998"/>
                  </a:cubicBezTo>
                  <a:cubicBezTo>
                    <a:pt x="326451" y="240044"/>
                    <a:pt x="315522" y="236074"/>
                    <a:pt x="303599" y="236074"/>
                  </a:cubicBezTo>
                  <a:cubicBezTo>
                    <a:pt x="292670" y="236074"/>
                    <a:pt x="281741" y="240044"/>
                    <a:pt x="272800" y="245998"/>
                  </a:cubicBezTo>
                  <a:cubicBezTo>
                    <a:pt x="268825" y="247983"/>
                    <a:pt x="263858" y="247983"/>
                    <a:pt x="260877" y="245006"/>
                  </a:cubicBezTo>
                  <a:lnTo>
                    <a:pt x="253922" y="238059"/>
                  </a:lnTo>
                  <a:cubicBezTo>
                    <a:pt x="252929" y="236074"/>
                    <a:pt x="251935" y="233097"/>
                    <a:pt x="251935" y="231112"/>
                  </a:cubicBezTo>
                  <a:cubicBezTo>
                    <a:pt x="251935" y="228135"/>
                    <a:pt x="252929" y="226150"/>
                    <a:pt x="255909" y="224166"/>
                  </a:cubicBezTo>
                  <a:cubicBezTo>
                    <a:pt x="268825" y="214242"/>
                    <a:pt x="285716" y="209280"/>
                    <a:pt x="303599" y="209280"/>
                  </a:cubicBezTo>
                  <a:close/>
                  <a:moveTo>
                    <a:pt x="303679" y="159748"/>
                  </a:moveTo>
                  <a:cubicBezTo>
                    <a:pt x="336465" y="159748"/>
                    <a:pt x="366270" y="168664"/>
                    <a:pt x="391108" y="184514"/>
                  </a:cubicBezTo>
                  <a:cubicBezTo>
                    <a:pt x="394088" y="186496"/>
                    <a:pt x="395082" y="188477"/>
                    <a:pt x="395082" y="191449"/>
                  </a:cubicBezTo>
                  <a:cubicBezTo>
                    <a:pt x="396075" y="194421"/>
                    <a:pt x="395082" y="196402"/>
                    <a:pt x="393095" y="198383"/>
                  </a:cubicBezTo>
                  <a:lnTo>
                    <a:pt x="386140" y="205318"/>
                  </a:lnTo>
                  <a:cubicBezTo>
                    <a:pt x="383160" y="208290"/>
                    <a:pt x="378192" y="209281"/>
                    <a:pt x="375212" y="206309"/>
                  </a:cubicBezTo>
                  <a:cubicBezTo>
                    <a:pt x="354348" y="194421"/>
                    <a:pt x="329510" y="186496"/>
                    <a:pt x="303679" y="186496"/>
                  </a:cubicBezTo>
                  <a:cubicBezTo>
                    <a:pt x="277848" y="186496"/>
                    <a:pt x="254004" y="194421"/>
                    <a:pt x="233141" y="206309"/>
                  </a:cubicBezTo>
                  <a:cubicBezTo>
                    <a:pt x="229167" y="209281"/>
                    <a:pt x="225193" y="208290"/>
                    <a:pt x="222212" y="205318"/>
                  </a:cubicBezTo>
                  <a:lnTo>
                    <a:pt x="215258" y="198383"/>
                  </a:lnTo>
                  <a:cubicBezTo>
                    <a:pt x="213271" y="196402"/>
                    <a:pt x="212277" y="194421"/>
                    <a:pt x="212277" y="191449"/>
                  </a:cubicBezTo>
                  <a:cubicBezTo>
                    <a:pt x="212277" y="188477"/>
                    <a:pt x="214264" y="186496"/>
                    <a:pt x="216251" y="184514"/>
                  </a:cubicBezTo>
                  <a:cubicBezTo>
                    <a:pt x="242082" y="168664"/>
                    <a:pt x="271887" y="159748"/>
                    <a:pt x="303679" y="159748"/>
                  </a:cubicBezTo>
                  <a:close/>
                  <a:moveTo>
                    <a:pt x="303619" y="112126"/>
                  </a:moveTo>
                  <a:cubicBezTo>
                    <a:pt x="349309" y="112126"/>
                    <a:pt x="392020" y="125024"/>
                    <a:pt x="427778" y="148836"/>
                  </a:cubicBezTo>
                  <a:cubicBezTo>
                    <a:pt x="429765" y="149828"/>
                    <a:pt x="431751" y="152804"/>
                    <a:pt x="431751" y="154789"/>
                  </a:cubicBezTo>
                  <a:cubicBezTo>
                    <a:pt x="431751" y="157765"/>
                    <a:pt x="430758" y="160742"/>
                    <a:pt x="428771" y="162726"/>
                  </a:cubicBezTo>
                  <a:lnTo>
                    <a:pt x="421818" y="169671"/>
                  </a:lnTo>
                  <a:cubicBezTo>
                    <a:pt x="418839" y="172648"/>
                    <a:pt x="414865" y="172648"/>
                    <a:pt x="410892" y="170663"/>
                  </a:cubicBezTo>
                  <a:cubicBezTo>
                    <a:pt x="380101" y="150820"/>
                    <a:pt x="343350" y="138914"/>
                    <a:pt x="303619" y="138914"/>
                  </a:cubicBezTo>
                  <a:cubicBezTo>
                    <a:pt x="264881" y="138914"/>
                    <a:pt x="227136" y="150820"/>
                    <a:pt x="196345" y="170663"/>
                  </a:cubicBezTo>
                  <a:cubicBezTo>
                    <a:pt x="193365" y="172648"/>
                    <a:pt x="188399" y="172648"/>
                    <a:pt x="185419" y="169671"/>
                  </a:cubicBezTo>
                  <a:lnTo>
                    <a:pt x="178466" y="162726"/>
                  </a:lnTo>
                  <a:cubicBezTo>
                    <a:pt x="176479" y="160742"/>
                    <a:pt x="175486" y="157765"/>
                    <a:pt x="176479" y="154789"/>
                  </a:cubicBezTo>
                  <a:cubicBezTo>
                    <a:pt x="176479" y="152804"/>
                    <a:pt x="177473" y="149828"/>
                    <a:pt x="180453" y="148836"/>
                  </a:cubicBezTo>
                  <a:cubicBezTo>
                    <a:pt x="215217" y="125024"/>
                    <a:pt x="257928" y="112126"/>
                    <a:pt x="303619" y="112126"/>
                  </a:cubicBezTo>
                  <a:close/>
                  <a:moveTo>
                    <a:pt x="105027" y="41670"/>
                  </a:moveTo>
                  <a:cubicBezTo>
                    <a:pt x="101053" y="41670"/>
                    <a:pt x="97080" y="44647"/>
                    <a:pt x="97080" y="49608"/>
                  </a:cubicBezTo>
                  <a:lnTo>
                    <a:pt x="97080" y="349240"/>
                  </a:lnTo>
                  <a:cubicBezTo>
                    <a:pt x="97080" y="353209"/>
                    <a:pt x="101053" y="357177"/>
                    <a:pt x="105027" y="357177"/>
                  </a:cubicBezTo>
                  <a:lnTo>
                    <a:pt x="501377" y="357177"/>
                  </a:lnTo>
                  <a:cubicBezTo>
                    <a:pt x="506344" y="357177"/>
                    <a:pt x="509324" y="353209"/>
                    <a:pt x="509324" y="349240"/>
                  </a:cubicBezTo>
                  <a:lnTo>
                    <a:pt x="509324" y="49608"/>
                  </a:lnTo>
                  <a:cubicBezTo>
                    <a:pt x="509324" y="44647"/>
                    <a:pt x="506344" y="41670"/>
                    <a:pt x="501377" y="41670"/>
                  </a:cubicBezTo>
                  <a:close/>
                  <a:moveTo>
                    <a:pt x="83173" y="0"/>
                  </a:moveTo>
                  <a:lnTo>
                    <a:pt x="523231" y="0"/>
                  </a:lnTo>
                  <a:cubicBezTo>
                    <a:pt x="538131" y="0"/>
                    <a:pt x="551045" y="12898"/>
                    <a:pt x="551045" y="27780"/>
                  </a:cubicBezTo>
                  <a:lnTo>
                    <a:pt x="551045" y="371067"/>
                  </a:lnTo>
                  <a:cubicBezTo>
                    <a:pt x="551045" y="385950"/>
                    <a:pt x="538131" y="397856"/>
                    <a:pt x="523231" y="397856"/>
                  </a:cubicBezTo>
                  <a:lnTo>
                    <a:pt x="83173" y="397856"/>
                  </a:lnTo>
                  <a:cubicBezTo>
                    <a:pt x="68272" y="397856"/>
                    <a:pt x="56352" y="385950"/>
                    <a:pt x="56352" y="371067"/>
                  </a:cubicBezTo>
                  <a:lnTo>
                    <a:pt x="56352" y="27780"/>
                  </a:lnTo>
                  <a:cubicBezTo>
                    <a:pt x="56352" y="12898"/>
                    <a:pt x="68272" y="0"/>
                    <a:pt x="83173" y="0"/>
                  </a:cubicBezTo>
                  <a:close/>
                </a:path>
              </a:pathLst>
            </a:custGeom>
            <a:blipFill>
              <a:blip r:embed="rId1"/>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grpSp>
          <p:nvGrpSpPr>
            <p:cNvPr id="5" name="组合 4"/>
            <p:cNvGrpSpPr/>
            <p:nvPr/>
          </p:nvGrpSpPr>
          <p:grpSpPr>
            <a:xfrm>
              <a:off x="2168526" y="4410075"/>
              <a:ext cx="3213100" cy="187325"/>
              <a:chOff x="2108200" y="4394200"/>
              <a:chExt cx="3213100" cy="873125"/>
            </a:xfrm>
          </p:grpSpPr>
          <p:sp>
            <p:nvSpPr>
              <p:cNvPr id="9" name="矩形: 圆角 8"/>
              <p:cNvSpPr/>
              <p:nvPr/>
            </p:nvSpPr>
            <p:spPr>
              <a:xfrm>
                <a:off x="2108200" y="4394200"/>
                <a:ext cx="3213100" cy="87312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10" name="矩形: 圆角 9"/>
              <p:cNvSpPr/>
              <p:nvPr/>
            </p:nvSpPr>
            <p:spPr>
              <a:xfrm>
                <a:off x="2108200" y="4394200"/>
                <a:ext cx="2295525" cy="873125"/>
              </a:xfrm>
              <a:prstGeom prst="roundRect">
                <a:avLst>
                  <a:gd name="adj" fmla="val 50000"/>
                </a:avLst>
              </a:pr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grpSp>
      </p:grpSp>
      <p:sp>
        <p:nvSpPr>
          <p:cNvPr id="12" name="矩形 11"/>
          <p:cNvSpPr/>
          <p:nvPr/>
        </p:nvSpPr>
        <p:spPr bwMode="auto">
          <a:xfrm>
            <a:off x="427990" y="1485265"/>
            <a:ext cx="4486275" cy="1165860"/>
          </a:xfrm>
          <a:prstGeom prst="rect">
            <a:avLst/>
          </a:prstGeom>
        </p:spPr>
        <p:txBody>
          <a:bodyPr wrap="square">
            <a:noAutofit/>
            <a:scene3d>
              <a:camera prst="orthographicFront"/>
              <a:lightRig rig="threePt" dir="t"/>
            </a:scene3d>
            <a:sp3d contourW="12700"/>
          </a:bodyPr>
          <a:lstStyle/>
          <a:p>
            <a:pPr defTabSz="457200">
              <a:lnSpc>
                <a:spcPct val="114000"/>
              </a:lnSpc>
              <a:defRPr/>
            </a:pPr>
            <a:r>
              <a:rPr lang="zh-CN" altLang="en-US" sz="1800" b="1" dirty="0">
                <a:solidFill>
                  <a:schemeClr val="tx1"/>
                </a:solidFill>
                <a:latin typeface="印品黑体"/>
                <a:ea typeface="微软雅黑" panose="020B0503020204020204" pitchFamily="34" charset="-122"/>
                <a:cs typeface="+mn-ea"/>
                <a:sym typeface="+mn-lt"/>
              </a:rPr>
              <a:t>当一项资产达到使用年限或损坏的无法维修的时候，需要报废处理：</a:t>
            </a:r>
            <a:endParaRPr lang="zh-CN" altLang="en-US" sz="1800" b="1" dirty="0">
              <a:solidFill>
                <a:schemeClr val="tx1"/>
              </a:solidFill>
              <a:latin typeface="印品黑体"/>
              <a:ea typeface="微软雅黑" panose="020B0503020204020204" pitchFamily="34" charset="-122"/>
              <a:cs typeface="+mn-ea"/>
              <a:sym typeface="+mn-lt"/>
            </a:endParaRPr>
          </a:p>
          <a:p>
            <a:pPr defTabSz="457200">
              <a:lnSpc>
                <a:spcPct val="114000"/>
              </a:lnSpc>
              <a:defRPr/>
            </a:pPr>
            <a:r>
              <a:rPr lang="zh-CN" altLang="en-US" sz="1800" b="1" dirty="0">
                <a:solidFill>
                  <a:schemeClr val="tx1"/>
                </a:solidFill>
                <a:latin typeface="印品黑体"/>
                <a:ea typeface="微软雅黑" panose="020B0503020204020204" pitchFamily="34" charset="-122"/>
                <a:cs typeface="+mn-ea"/>
                <a:sym typeface="+mn-lt"/>
              </a:rPr>
              <a:t>资产历史价值一万以下的，做资产鉴定表即可，上传</a:t>
            </a:r>
            <a:r>
              <a:rPr lang="en-US" altLang="zh-CN" sz="1800" b="1" dirty="0">
                <a:solidFill>
                  <a:schemeClr val="tx1"/>
                </a:solidFill>
                <a:latin typeface="印品黑体"/>
                <a:ea typeface="微软雅黑" panose="020B0503020204020204" pitchFamily="34" charset="-122"/>
                <a:cs typeface="+mn-ea"/>
                <a:sym typeface="+mn-lt"/>
              </a:rPr>
              <a:t>OA</a:t>
            </a:r>
            <a:endParaRPr lang="zh-CN" altLang="en-US" sz="1800" b="1" dirty="0">
              <a:solidFill>
                <a:schemeClr val="tx1"/>
              </a:solidFill>
              <a:latin typeface="印品黑体"/>
              <a:ea typeface="微软雅黑" panose="020B0503020204020204" pitchFamily="34" charset="-122"/>
              <a:cs typeface="+mn-ea"/>
              <a:sym typeface="+mn-lt"/>
            </a:endParaRPr>
          </a:p>
          <a:p>
            <a:pPr defTabSz="457200">
              <a:lnSpc>
                <a:spcPct val="114000"/>
              </a:lnSpc>
              <a:defRPr/>
            </a:pPr>
            <a:r>
              <a:rPr lang="zh-CN" altLang="en-US" sz="1800" b="1" dirty="0">
                <a:solidFill>
                  <a:schemeClr val="tx1"/>
                </a:solidFill>
                <a:latin typeface="印品黑体"/>
                <a:ea typeface="微软雅黑" panose="020B0503020204020204" pitchFamily="34" charset="-122"/>
                <a:cs typeface="+mn-ea"/>
                <a:sym typeface="+mn-lt"/>
              </a:rPr>
              <a:t>资产历史价值一万以上的，由分院组织专家小组进行鉴定后，进行校长办公会讨论，再做资产鉴定表，然后上传</a:t>
            </a:r>
            <a:r>
              <a:rPr lang="en-US" altLang="zh-CN" sz="1800" b="1" dirty="0">
                <a:solidFill>
                  <a:schemeClr val="tx1"/>
                </a:solidFill>
                <a:latin typeface="印品黑体"/>
                <a:ea typeface="微软雅黑" panose="020B0503020204020204" pitchFamily="34" charset="-122"/>
                <a:cs typeface="+mn-ea"/>
                <a:sym typeface="+mn-lt"/>
              </a:rPr>
              <a:t>OA,</a:t>
            </a:r>
            <a:r>
              <a:rPr lang="zh-CN" altLang="en-US" sz="1800" b="1" dirty="0">
                <a:solidFill>
                  <a:schemeClr val="tx1"/>
                </a:solidFill>
                <a:latin typeface="印品黑体"/>
                <a:ea typeface="微软雅黑" panose="020B0503020204020204" pitchFamily="34" charset="-122"/>
                <a:cs typeface="+mn-ea"/>
                <a:sym typeface="+mn-lt"/>
              </a:rPr>
              <a:t>进行报废流程审批</a:t>
            </a:r>
            <a:endParaRPr lang="zh-CN" altLang="en-US" sz="1800" b="1" dirty="0">
              <a:solidFill>
                <a:schemeClr val="tx1"/>
              </a:solidFill>
              <a:latin typeface="印品黑体"/>
              <a:ea typeface="微软雅黑" panose="020B0503020204020204" pitchFamily="34" charset="-122"/>
              <a:cs typeface="+mn-ea"/>
              <a:sym typeface="+mn-lt"/>
            </a:endParaRPr>
          </a:p>
        </p:txBody>
      </p:sp>
      <p:cxnSp>
        <p:nvCxnSpPr>
          <p:cNvPr id="26" name="直接连接符 2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28" name="文本框 2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资产的报废</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29" name="图片 28"/>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30" name="图片 29"/>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6285865" y="1125220"/>
            <a:ext cx="5508625" cy="2867660"/>
          </a:xfrm>
          <a:prstGeom prst="rect">
            <a:avLst/>
          </a:prstGeom>
        </p:spPr>
      </p:pic>
      <p:pic>
        <p:nvPicPr>
          <p:cNvPr id="13" name="图片 12"/>
          <p:cNvPicPr>
            <a:picLocks noChangeAspect="1"/>
          </p:cNvPicPr>
          <p:nvPr/>
        </p:nvPicPr>
        <p:blipFill>
          <a:blip r:embed="rId7"/>
          <a:stretch>
            <a:fillRect/>
          </a:stretch>
        </p:blipFill>
        <p:spPr>
          <a:xfrm>
            <a:off x="1126490" y="4382770"/>
            <a:ext cx="2514600" cy="2476500"/>
          </a:xfrm>
          <a:prstGeom prst="rect">
            <a:avLst/>
          </a:prstGeom>
        </p:spPr>
      </p:pic>
      <p:pic>
        <p:nvPicPr>
          <p:cNvPr id="14" name="图片 13"/>
          <p:cNvPicPr>
            <a:picLocks noChangeAspect="1"/>
          </p:cNvPicPr>
          <p:nvPr/>
        </p:nvPicPr>
        <p:blipFill>
          <a:blip r:embed="rId8"/>
          <a:stretch>
            <a:fillRect/>
          </a:stretch>
        </p:blipFill>
        <p:spPr>
          <a:xfrm>
            <a:off x="6238875" y="4131945"/>
            <a:ext cx="5555615" cy="2554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427990" y="1485265"/>
            <a:ext cx="4486275" cy="1165860"/>
          </a:xfrm>
          <a:prstGeom prst="rect">
            <a:avLst/>
          </a:prstGeom>
        </p:spPr>
        <p:txBody>
          <a:bodyPr wrap="square">
            <a:noAutofit/>
            <a:scene3d>
              <a:camera prst="orthographicFront"/>
              <a:lightRig rig="threePt" dir="t"/>
            </a:scene3d>
            <a:sp3d contourW="12700"/>
          </a:bodyPr>
          <a:lstStyle/>
          <a:p>
            <a:pPr defTabSz="457200">
              <a:lnSpc>
                <a:spcPct val="114000"/>
              </a:lnSpc>
              <a:defRPr/>
            </a:pPr>
            <a:endParaRPr lang="zh-CN" altLang="en-US" sz="1800" b="1" dirty="0">
              <a:solidFill>
                <a:schemeClr val="tx1"/>
              </a:solidFill>
              <a:latin typeface="印品黑体"/>
              <a:ea typeface="微软雅黑" panose="020B0503020204020204" pitchFamily="34" charset="-122"/>
              <a:cs typeface="+mn-ea"/>
              <a:sym typeface="+mn-lt"/>
            </a:endParaRPr>
          </a:p>
        </p:txBody>
      </p:sp>
      <p:cxnSp>
        <p:nvCxnSpPr>
          <p:cNvPr id="26" name="直接连接符 2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28" name="文本框 2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资产的报废</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29" name="图片 28"/>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30" name="图片 29"/>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sp>
        <p:nvSpPr>
          <p:cNvPr id="100" name="文本框 99"/>
          <p:cNvSpPr txBox="1"/>
          <p:nvPr/>
        </p:nvSpPr>
        <p:spPr>
          <a:xfrm>
            <a:off x="1131570" y="1413510"/>
            <a:ext cx="8314690" cy="4063365"/>
          </a:xfrm>
          <a:prstGeom prst="rect">
            <a:avLst/>
          </a:prstGeom>
          <a:noFill/>
          <a:ln w="9525">
            <a:noFill/>
          </a:ln>
        </p:spPr>
        <p:txBody>
          <a:bodyPr wrap="square">
            <a:noAutofit/>
          </a:bodyPr>
          <a:p>
            <a:pPr indent="409575"/>
            <a:r>
              <a:rPr lang="zh-CN" sz="2400" b="1">
                <a:ea typeface="宋体" panose="02010600030101010101" pitchFamily="2" charset="-122"/>
              </a:rPr>
              <a:t>资产报废标准：</a:t>
            </a:r>
            <a:r>
              <a:rPr lang="zh-CN" sz="2400" b="0">
                <a:solidFill>
                  <a:srgbClr val="333333"/>
                </a:solidFill>
                <a:ea typeface="宋体" panose="02010600030101010101" pitchFamily="2" charset="-122"/>
              </a:rPr>
              <a:t>（一）技术落后，不能满足教学科研要求的最低标准和需要，损坏、无零配件、维修费过高、耗能过高、效率太低已被淘汰的资产；（二）超过使用年限，主要部件陈旧，精度低劣，且无法改造利用的资产；（三）应调拨但无法调拨，且无任何使用价值的资产；（四）严重损坏或经常出现故障，不适宜用于工作或无修复价值的资产；（五）腐蚀严重，存在安全隐患，继续使用容易发生危险的资产；（六）丢失的资产、损坏后无实体的资产、主要部件不全的资产，丢失或损坏的资产要有充分的证明和说明；（七）不符合国家颁布的环境使用标准，在现有技术条件下又不能改造达标的设备及其他国家明确规定应淘汰的资产。</a:t>
            </a:r>
            <a:endParaRPr lang="zh-CN" altLang="en-US" sz="2400" b="0">
              <a:solidFill>
                <a:srgbClr val="333333"/>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6227049" y="1978975"/>
            <a:ext cx="4944321" cy="3958742"/>
          </a:xfrm>
          <a:custGeom>
            <a:avLst/>
            <a:gdLst>
              <a:gd name="connsiteX0" fmla="*/ 3562350 w 5734050"/>
              <a:gd name="connsiteY0" fmla="*/ 3429000 h 4591050"/>
              <a:gd name="connsiteX1" fmla="*/ 4143375 w 5734050"/>
              <a:gd name="connsiteY1" fmla="*/ 4010025 h 4591050"/>
              <a:gd name="connsiteX2" fmla="*/ 3562350 w 5734050"/>
              <a:gd name="connsiteY2" fmla="*/ 4591050 h 4591050"/>
              <a:gd name="connsiteX3" fmla="*/ 2981325 w 5734050"/>
              <a:gd name="connsiteY3" fmla="*/ 4010025 h 4591050"/>
              <a:gd name="connsiteX4" fmla="*/ 4638675 w 5734050"/>
              <a:gd name="connsiteY4" fmla="*/ 2716213 h 4591050"/>
              <a:gd name="connsiteX5" fmla="*/ 5467350 w 5734050"/>
              <a:gd name="connsiteY5" fmla="*/ 3544888 h 4591050"/>
              <a:gd name="connsiteX6" fmla="*/ 4638675 w 5734050"/>
              <a:gd name="connsiteY6" fmla="*/ 4373563 h 4591050"/>
              <a:gd name="connsiteX7" fmla="*/ 3810000 w 5734050"/>
              <a:gd name="connsiteY7" fmla="*/ 3544888 h 4591050"/>
              <a:gd name="connsiteX8" fmla="*/ 828675 w 5734050"/>
              <a:gd name="connsiteY8" fmla="*/ 2060576 h 4591050"/>
              <a:gd name="connsiteX9" fmla="*/ 1657350 w 5734050"/>
              <a:gd name="connsiteY9" fmla="*/ 2889251 h 4591050"/>
              <a:gd name="connsiteX10" fmla="*/ 828675 w 5734050"/>
              <a:gd name="connsiteY10" fmla="*/ 3717926 h 4591050"/>
              <a:gd name="connsiteX11" fmla="*/ 0 w 5734050"/>
              <a:gd name="connsiteY11" fmla="*/ 2889251 h 4591050"/>
              <a:gd name="connsiteX12" fmla="*/ 1057275 w 5734050"/>
              <a:gd name="connsiteY12" fmla="*/ 474664 h 4591050"/>
              <a:gd name="connsiteX13" fmla="*/ 1638300 w 5734050"/>
              <a:gd name="connsiteY13" fmla="*/ 1055689 h 4591050"/>
              <a:gd name="connsiteX14" fmla="*/ 1057275 w 5734050"/>
              <a:gd name="connsiteY14" fmla="*/ 1636714 h 4591050"/>
              <a:gd name="connsiteX15" fmla="*/ 476250 w 5734050"/>
              <a:gd name="connsiteY15" fmla="*/ 1055689 h 4591050"/>
              <a:gd name="connsiteX16" fmla="*/ 4905375 w 5734050"/>
              <a:gd name="connsiteY16" fmla="*/ 193676 h 4591050"/>
              <a:gd name="connsiteX17" fmla="*/ 5734050 w 5734050"/>
              <a:gd name="connsiteY17" fmla="*/ 1022351 h 4591050"/>
              <a:gd name="connsiteX18" fmla="*/ 4905375 w 5734050"/>
              <a:gd name="connsiteY18" fmla="*/ 1851026 h 4591050"/>
              <a:gd name="connsiteX19" fmla="*/ 4076700 w 5734050"/>
              <a:gd name="connsiteY19" fmla="*/ 1022351 h 4591050"/>
              <a:gd name="connsiteX20" fmla="*/ 2886075 w 5734050"/>
              <a:gd name="connsiteY20" fmla="*/ 0 h 4591050"/>
              <a:gd name="connsiteX21" fmla="*/ 4848225 w 5734050"/>
              <a:gd name="connsiteY21" fmla="*/ 1962150 h 4591050"/>
              <a:gd name="connsiteX22" fmla="*/ 2886075 w 5734050"/>
              <a:gd name="connsiteY22" fmla="*/ 3924300 h 4591050"/>
              <a:gd name="connsiteX23" fmla="*/ 923925 w 5734050"/>
              <a:gd name="connsiteY23" fmla="*/ 19621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4050" h="4591050">
                <a:moveTo>
                  <a:pt x="3562350" y="3429000"/>
                </a:moveTo>
                <a:lnTo>
                  <a:pt x="4143375" y="4010025"/>
                </a:lnTo>
                <a:lnTo>
                  <a:pt x="3562350" y="4591050"/>
                </a:lnTo>
                <a:lnTo>
                  <a:pt x="2981325" y="4010025"/>
                </a:lnTo>
                <a:close/>
                <a:moveTo>
                  <a:pt x="4638675" y="2716213"/>
                </a:moveTo>
                <a:lnTo>
                  <a:pt x="5467350" y="3544888"/>
                </a:lnTo>
                <a:lnTo>
                  <a:pt x="4638675" y="4373563"/>
                </a:lnTo>
                <a:lnTo>
                  <a:pt x="3810000" y="3544888"/>
                </a:lnTo>
                <a:close/>
                <a:moveTo>
                  <a:pt x="828675" y="2060576"/>
                </a:moveTo>
                <a:lnTo>
                  <a:pt x="1657350" y="2889251"/>
                </a:lnTo>
                <a:lnTo>
                  <a:pt x="828675" y="3717926"/>
                </a:lnTo>
                <a:lnTo>
                  <a:pt x="0" y="2889251"/>
                </a:lnTo>
                <a:close/>
                <a:moveTo>
                  <a:pt x="1057275" y="474664"/>
                </a:moveTo>
                <a:lnTo>
                  <a:pt x="1638300" y="1055689"/>
                </a:lnTo>
                <a:lnTo>
                  <a:pt x="1057275" y="1636714"/>
                </a:lnTo>
                <a:lnTo>
                  <a:pt x="476250" y="1055689"/>
                </a:lnTo>
                <a:close/>
                <a:moveTo>
                  <a:pt x="4905375" y="193676"/>
                </a:moveTo>
                <a:lnTo>
                  <a:pt x="5734050" y="1022351"/>
                </a:lnTo>
                <a:lnTo>
                  <a:pt x="4905375" y="1851026"/>
                </a:lnTo>
                <a:lnTo>
                  <a:pt x="4076700" y="1022351"/>
                </a:lnTo>
                <a:close/>
                <a:moveTo>
                  <a:pt x="2886075" y="0"/>
                </a:moveTo>
                <a:lnTo>
                  <a:pt x="4848225" y="1962150"/>
                </a:lnTo>
                <a:lnTo>
                  <a:pt x="2886075" y="3924300"/>
                </a:lnTo>
                <a:lnTo>
                  <a:pt x="923925" y="1962150"/>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a:xfrm>
            <a:off x="4654774" y="5517396"/>
            <a:ext cx="2057783" cy="929593"/>
          </a:xfrm>
          <a:prstGeom prst="rect">
            <a:avLst/>
          </a:prstGeom>
          <a:blipFill>
            <a:blip r:embed="rId2"/>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zh-CN" altLang="en-US" sz="1800" b="1">
                <a:solidFill>
                  <a:srgbClr val="FFFFFF"/>
                </a:solidFill>
                <a:latin typeface="印品黑体"/>
                <a:ea typeface="微软雅黑" panose="020B0503020204020204" pitchFamily="34" charset="-122"/>
                <a:cs typeface="+mn-ea"/>
                <a:sym typeface="+mn-lt"/>
              </a:rPr>
              <a:t>权利与义务</a:t>
            </a:r>
            <a:endParaRPr lang="zh-CN" altLang="en-US" sz="1800" b="1">
              <a:solidFill>
                <a:srgbClr val="FFFFFF"/>
              </a:solidFill>
              <a:latin typeface="印品黑体"/>
              <a:ea typeface="微软雅黑" panose="020B0503020204020204" pitchFamily="34" charset="-122"/>
              <a:cs typeface="+mn-ea"/>
              <a:sym typeface="+mn-lt"/>
            </a:endParaRPr>
          </a:p>
        </p:txBody>
      </p:sp>
      <p:sp>
        <p:nvSpPr>
          <p:cNvPr id="7" name="Oval 16"/>
          <p:cNvSpPr/>
          <p:nvPr/>
        </p:nvSpPr>
        <p:spPr>
          <a:xfrm>
            <a:off x="4654816" y="5661833"/>
            <a:ext cx="395305" cy="434979"/>
          </a:xfrm>
          <a:custGeom>
            <a:avLst/>
            <a:gdLst>
              <a:gd name="connsiteX0" fmla="*/ 94070 w 524764"/>
              <a:gd name="connsiteY0" fmla="*/ 413518 h 577432"/>
              <a:gd name="connsiteX1" fmla="*/ 81159 w 524764"/>
              <a:gd name="connsiteY1" fmla="*/ 427331 h 577432"/>
              <a:gd name="connsiteX2" fmla="*/ 81159 w 524764"/>
              <a:gd name="connsiteY2" fmla="*/ 493633 h 577432"/>
              <a:gd name="connsiteX3" fmla="*/ 94070 w 524764"/>
              <a:gd name="connsiteY3" fmla="*/ 507446 h 577432"/>
              <a:gd name="connsiteX4" fmla="*/ 429772 w 524764"/>
              <a:gd name="connsiteY4" fmla="*/ 507446 h 577432"/>
              <a:gd name="connsiteX5" fmla="*/ 443605 w 524764"/>
              <a:gd name="connsiteY5" fmla="*/ 493633 h 577432"/>
              <a:gd name="connsiteX6" fmla="*/ 443605 w 524764"/>
              <a:gd name="connsiteY6" fmla="*/ 427331 h 577432"/>
              <a:gd name="connsiteX7" fmla="*/ 429772 w 524764"/>
              <a:gd name="connsiteY7" fmla="*/ 413518 h 577432"/>
              <a:gd name="connsiteX8" fmla="*/ 94070 w 524764"/>
              <a:gd name="connsiteY8" fmla="*/ 290121 h 577432"/>
              <a:gd name="connsiteX9" fmla="*/ 131883 w 524764"/>
              <a:gd name="connsiteY9" fmla="*/ 290121 h 577432"/>
              <a:gd name="connsiteX10" fmla="*/ 127271 w 524764"/>
              <a:gd name="connsiteY10" fmla="*/ 319589 h 577432"/>
              <a:gd name="connsiteX11" fmla="*/ 143872 w 524764"/>
              <a:gd name="connsiteY11" fmla="*/ 359186 h 577432"/>
              <a:gd name="connsiteX12" fmla="*/ 186296 w 524764"/>
              <a:gd name="connsiteY12" fmla="*/ 361028 h 577432"/>
              <a:gd name="connsiteX13" fmla="*/ 261921 w 524764"/>
              <a:gd name="connsiteY13" fmla="*/ 318668 h 577432"/>
              <a:gd name="connsiteX14" fmla="*/ 338468 w 524764"/>
              <a:gd name="connsiteY14" fmla="*/ 361028 h 577432"/>
              <a:gd name="connsiteX15" fmla="*/ 357836 w 524764"/>
              <a:gd name="connsiteY15" fmla="*/ 366553 h 577432"/>
              <a:gd name="connsiteX16" fmla="*/ 380892 w 524764"/>
              <a:gd name="connsiteY16" fmla="*/ 359186 h 577432"/>
              <a:gd name="connsiteX17" fmla="*/ 397493 w 524764"/>
              <a:gd name="connsiteY17" fmla="*/ 319589 h 577432"/>
              <a:gd name="connsiteX18" fmla="*/ 392881 w 524764"/>
              <a:gd name="connsiteY18" fmla="*/ 290121 h 577432"/>
              <a:gd name="connsiteX19" fmla="*/ 429772 w 524764"/>
              <a:gd name="connsiteY19" fmla="*/ 290121 h 577432"/>
              <a:gd name="connsiteX20" fmla="*/ 447295 w 524764"/>
              <a:gd name="connsiteY20" fmla="*/ 296567 h 577432"/>
              <a:gd name="connsiteX21" fmla="*/ 514619 w 524764"/>
              <a:gd name="connsiteY21" fmla="*/ 349978 h 577432"/>
              <a:gd name="connsiteX22" fmla="*/ 524764 w 524764"/>
              <a:gd name="connsiteY22" fmla="*/ 371158 h 577432"/>
              <a:gd name="connsiteX23" fmla="*/ 524764 w 524764"/>
              <a:gd name="connsiteY23" fmla="*/ 549806 h 577432"/>
              <a:gd name="connsiteX24" fmla="*/ 497096 w 524764"/>
              <a:gd name="connsiteY24" fmla="*/ 577432 h 577432"/>
              <a:gd name="connsiteX25" fmla="*/ 26745 w 524764"/>
              <a:gd name="connsiteY25" fmla="*/ 577432 h 577432"/>
              <a:gd name="connsiteX26" fmla="*/ 0 w 524764"/>
              <a:gd name="connsiteY26" fmla="*/ 549806 h 577432"/>
              <a:gd name="connsiteX27" fmla="*/ 0 w 524764"/>
              <a:gd name="connsiteY27" fmla="*/ 371158 h 577432"/>
              <a:gd name="connsiteX28" fmla="*/ 10145 w 524764"/>
              <a:gd name="connsiteY28" fmla="*/ 349978 h 577432"/>
              <a:gd name="connsiteX29" fmla="*/ 77469 w 524764"/>
              <a:gd name="connsiteY29" fmla="*/ 296567 h 577432"/>
              <a:gd name="connsiteX30" fmla="*/ 94070 w 524764"/>
              <a:gd name="connsiteY30" fmla="*/ 290121 h 577432"/>
              <a:gd name="connsiteX31" fmla="*/ 270237 w 524764"/>
              <a:gd name="connsiteY31" fmla="*/ 108662 h 577432"/>
              <a:gd name="connsiteX32" fmla="*/ 237044 w 524764"/>
              <a:gd name="connsiteY32" fmla="*/ 136288 h 577432"/>
              <a:gd name="connsiteX33" fmla="*/ 229667 w 524764"/>
              <a:gd name="connsiteY33" fmla="*/ 138130 h 577432"/>
              <a:gd name="connsiteX34" fmla="*/ 214915 w 524764"/>
              <a:gd name="connsiteY34" fmla="*/ 149180 h 577432"/>
              <a:gd name="connsiteX35" fmla="*/ 225979 w 524764"/>
              <a:gd name="connsiteY35" fmla="*/ 160230 h 577432"/>
              <a:gd name="connsiteX36" fmla="*/ 251796 w 524764"/>
              <a:gd name="connsiteY36" fmla="*/ 160230 h 577432"/>
              <a:gd name="connsiteX37" fmla="*/ 251796 w 524764"/>
              <a:gd name="connsiteY37" fmla="*/ 236662 h 577432"/>
              <a:gd name="connsiteX38" fmla="*/ 267471 w 524764"/>
              <a:gd name="connsiteY38" fmla="*/ 255079 h 577432"/>
              <a:gd name="connsiteX39" fmla="*/ 282223 w 524764"/>
              <a:gd name="connsiteY39" fmla="*/ 236662 h 577432"/>
              <a:gd name="connsiteX40" fmla="*/ 282223 w 524764"/>
              <a:gd name="connsiteY40" fmla="*/ 122475 h 577432"/>
              <a:gd name="connsiteX41" fmla="*/ 270237 w 524764"/>
              <a:gd name="connsiteY41" fmla="*/ 108662 h 577432"/>
              <a:gd name="connsiteX42" fmla="*/ 261939 w 524764"/>
              <a:gd name="connsiteY42" fmla="*/ 0 h 577432"/>
              <a:gd name="connsiteX43" fmla="*/ 274847 w 524764"/>
              <a:gd name="connsiteY43" fmla="*/ 7367 h 577432"/>
              <a:gd name="connsiteX44" fmla="*/ 319105 w 524764"/>
              <a:gd name="connsiteY44" fmla="*/ 104058 h 577432"/>
              <a:gd name="connsiteX45" fmla="*/ 418685 w 524764"/>
              <a:gd name="connsiteY45" fmla="*/ 119712 h 577432"/>
              <a:gd name="connsiteX46" fmla="*/ 429749 w 524764"/>
              <a:gd name="connsiteY46" fmla="*/ 128921 h 577432"/>
              <a:gd name="connsiteX47" fmla="*/ 426061 w 524764"/>
              <a:gd name="connsiteY47" fmla="*/ 141813 h 577432"/>
              <a:gd name="connsiteX48" fmla="*/ 354142 w 524764"/>
              <a:gd name="connsiteY48" fmla="*/ 217324 h 577432"/>
              <a:gd name="connsiteX49" fmla="*/ 370739 w 524764"/>
              <a:gd name="connsiteY49" fmla="*/ 324144 h 577432"/>
              <a:gd name="connsiteX50" fmla="*/ 365207 w 524764"/>
              <a:gd name="connsiteY50" fmla="*/ 337036 h 577432"/>
              <a:gd name="connsiteX51" fmla="*/ 357830 w 524764"/>
              <a:gd name="connsiteY51" fmla="*/ 339798 h 577432"/>
              <a:gd name="connsiteX52" fmla="*/ 351376 w 524764"/>
              <a:gd name="connsiteY52" fmla="*/ 337957 h 577432"/>
              <a:gd name="connsiteX53" fmla="*/ 261939 w 524764"/>
              <a:gd name="connsiteY53" fmla="*/ 288230 h 577432"/>
              <a:gd name="connsiteX54" fmla="*/ 173423 w 524764"/>
              <a:gd name="connsiteY54" fmla="*/ 337957 h 577432"/>
              <a:gd name="connsiteX55" fmla="*/ 158671 w 524764"/>
              <a:gd name="connsiteY55" fmla="*/ 337036 h 577432"/>
              <a:gd name="connsiteX56" fmla="*/ 153138 w 524764"/>
              <a:gd name="connsiteY56" fmla="*/ 324144 h 577432"/>
              <a:gd name="connsiteX57" fmla="*/ 170657 w 524764"/>
              <a:gd name="connsiteY57" fmla="*/ 217324 h 577432"/>
              <a:gd name="connsiteX58" fmla="*/ 97816 w 524764"/>
              <a:gd name="connsiteY58" fmla="*/ 141813 h 577432"/>
              <a:gd name="connsiteX59" fmla="*/ 95050 w 524764"/>
              <a:gd name="connsiteY59" fmla="*/ 128921 h 577432"/>
              <a:gd name="connsiteX60" fmla="*/ 105193 w 524764"/>
              <a:gd name="connsiteY60" fmla="*/ 119712 h 577432"/>
              <a:gd name="connsiteX61" fmla="*/ 205694 w 524764"/>
              <a:gd name="connsiteY61" fmla="*/ 104058 h 577432"/>
              <a:gd name="connsiteX62" fmla="*/ 249952 w 524764"/>
              <a:gd name="connsiteY62" fmla="*/ 7367 h 577432"/>
              <a:gd name="connsiteX63" fmla="*/ 261939 w 524764"/>
              <a:gd name="connsiteY6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24764" h="577432">
                <a:moveTo>
                  <a:pt x="94070" y="413518"/>
                </a:moveTo>
                <a:cubicBezTo>
                  <a:pt x="86692" y="413518"/>
                  <a:pt x="81159" y="419964"/>
                  <a:pt x="81159" y="427331"/>
                </a:cubicBezTo>
                <a:lnTo>
                  <a:pt x="81159" y="493633"/>
                </a:lnTo>
                <a:cubicBezTo>
                  <a:pt x="81159" y="501921"/>
                  <a:pt x="86692" y="507446"/>
                  <a:pt x="94070" y="507446"/>
                </a:cubicBezTo>
                <a:lnTo>
                  <a:pt x="429772" y="507446"/>
                </a:lnTo>
                <a:cubicBezTo>
                  <a:pt x="438072" y="507446"/>
                  <a:pt x="443605" y="501921"/>
                  <a:pt x="443605" y="493633"/>
                </a:cubicBezTo>
                <a:lnTo>
                  <a:pt x="443605" y="427331"/>
                </a:lnTo>
                <a:cubicBezTo>
                  <a:pt x="443605" y="419964"/>
                  <a:pt x="438072" y="413518"/>
                  <a:pt x="429772" y="413518"/>
                </a:cubicBezTo>
                <a:close/>
                <a:moveTo>
                  <a:pt x="94070" y="290121"/>
                </a:moveTo>
                <a:lnTo>
                  <a:pt x="131883" y="290121"/>
                </a:lnTo>
                <a:lnTo>
                  <a:pt x="127271" y="319589"/>
                </a:lnTo>
                <a:cubicBezTo>
                  <a:pt x="124505" y="335244"/>
                  <a:pt x="130961" y="350899"/>
                  <a:pt x="143872" y="359186"/>
                </a:cubicBezTo>
                <a:cubicBezTo>
                  <a:pt x="155861" y="368395"/>
                  <a:pt x="172462" y="369316"/>
                  <a:pt x="186296" y="361028"/>
                </a:cubicBezTo>
                <a:lnTo>
                  <a:pt x="261921" y="318668"/>
                </a:lnTo>
                <a:lnTo>
                  <a:pt x="338468" y="361028"/>
                </a:lnTo>
                <a:cubicBezTo>
                  <a:pt x="344002" y="364712"/>
                  <a:pt x="351380" y="366553"/>
                  <a:pt x="357836" y="366553"/>
                </a:cubicBezTo>
                <a:cubicBezTo>
                  <a:pt x="366136" y="366553"/>
                  <a:pt x="373514" y="363791"/>
                  <a:pt x="380892" y="359186"/>
                </a:cubicBezTo>
                <a:cubicBezTo>
                  <a:pt x="393804" y="350899"/>
                  <a:pt x="400259" y="335244"/>
                  <a:pt x="397493" y="319589"/>
                </a:cubicBezTo>
                <a:lnTo>
                  <a:pt x="392881" y="290121"/>
                </a:lnTo>
                <a:lnTo>
                  <a:pt x="429772" y="290121"/>
                </a:lnTo>
                <a:cubicBezTo>
                  <a:pt x="436227" y="290121"/>
                  <a:pt x="442683" y="291963"/>
                  <a:pt x="447295" y="296567"/>
                </a:cubicBezTo>
                <a:lnTo>
                  <a:pt x="514619" y="349978"/>
                </a:lnTo>
                <a:cubicBezTo>
                  <a:pt x="520153" y="354582"/>
                  <a:pt x="523842" y="362870"/>
                  <a:pt x="524764" y="371158"/>
                </a:cubicBezTo>
                <a:lnTo>
                  <a:pt x="524764" y="549806"/>
                </a:lnTo>
                <a:cubicBezTo>
                  <a:pt x="524764" y="565461"/>
                  <a:pt x="511852" y="577432"/>
                  <a:pt x="497096" y="577432"/>
                </a:cubicBezTo>
                <a:lnTo>
                  <a:pt x="26745" y="577432"/>
                </a:lnTo>
                <a:cubicBezTo>
                  <a:pt x="11989" y="577432"/>
                  <a:pt x="0" y="565461"/>
                  <a:pt x="0" y="549806"/>
                </a:cubicBezTo>
                <a:lnTo>
                  <a:pt x="0" y="371158"/>
                </a:lnTo>
                <a:cubicBezTo>
                  <a:pt x="0" y="362870"/>
                  <a:pt x="3689" y="354582"/>
                  <a:pt x="10145" y="349978"/>
                </a:cubicBezTo>
                <a:lnTo>
                  <a:pt x="77469" y="296567"/>
                </a:lnTo>
                <a:cubicBezTo>
                  <a:pt x="82081" y="291963"/>
                  <a:pt x="88537" y="290121"/>
                  <a:pt x="94070" y="290121"/>
                </a:cubicBezTo>
                <a:close/>
                <a:moveTo>
                  <a:pt x="270237" y="108662"/>
                </a:moveTo>
                <a:cubicBezTo>
                  <a:pt x="253640" y="108662"/>
                  <a:pt x="260094" y="131684"/>
                  <a:pt x="237044" y="136288"/>
                </a:cubicBezTo>
                <a:lnTo>
                  <a:pt x="229667" y="138130"/>
                </a:lnTo>
                <a:cubicBezTo>
                  <a:pt x="219525" y="139971"/>
                  <a:pt x="214915" y="141813"/>
                  <a:pt x="214915" y="149180"/>
                </a:cubicBezTo>
                <a:cubicBezTo>
                  <a:pt x="214915" y="157468"/>
                  <a:pt x="218603" y="160230"/>
                  <a:pt x="225979" y="160230"/>
                </a:cubicBezTo>
                <a:lnTo>
                  <a:pt x="251796" y="160230"/>
                </a:lnTo>
                <a:lnTo>
                  <a:pt x="251796" y="236662"/>
                </a:lnTo>
                <a:cubicBezTo>
                  <a:pt x="251796" y="247712"/>
                  <a:pt x="255484" y="255079"/>
                  <a:pt x="267471" y="255079"/>
                </a:cubicBezTo>
                <a:cubicBezTo>
                  <a:pt x="278535" y="255079"/>
                  <a:pt x="282223" y="247712"/>
                  <a:pt x="282223" y="236662"/>
                </a:cubicBezTo>
                <a:lnTo>
                  <a:pt x="282223" y="122475"/>
                </a:lnTo>
                <a:cubicBezTo>
                  <a:pt x="282223" y="111425"/>
                  <a:pt x="276691" y="108662"/>
                  <a:pt x="270237" y="108662"/>
                </a:cubicBezTo>
                <a:close/>
                <a:moveTo>
                  <a:pt x="261939" y="0"/>
                </a:moveTo>
                <a:cubicBezTo>
                  <a:pt x="267471" y="0"/>
                  <a:pt x="272081" y="2763"/>
                  <a:pt x="274847" y="7367"/>
                </a:cubicBezTo>
                <a:lnTo>
                  <a:pt x="319105" y="104058"/>
                </a:lnTo>
                <a:lnTo>
                  <a:pt x="418685" y="119712"/>
                </a:lnTo>
                <a:cubicBezTo>
                  <a:pt x="424217" y="120633"/>
                  <a:pt x="427905" y="124317"/>
                  <a:pt x="429749" y="128921"/>
                </a:cubicBezTo>
                <a:cubicBezTo>
                  <a:pt x="430671" y="133525"/>
                  <a:pt x="429749" y="139050"/>
                  <a:pt x="426061" y="141813"/>
                </a:cubicBezTo>
                <a:lnTo>
                  <a:pt x="354142" y="217324"/>
                </a:lnTo>
                <a:lnTo>
                  <a:pt x="370739" y="324144"/>
                </a:lnTo>
                <a:cubicBezTo>
                  <a:pt x="371661" y="329669"/>
                  <a:pt x="369817" y="334273"/>
                  <a:pt x="365207" y="337036"/>
                </a:cubicBezTo>
                <a:cubicBezTo>
                  <a:pt x="363362" y="338878"/>
                  <a:pt x="360596" y="339798"/>
                  <a:pt x="357830" y="339798"/>
                </a:cubicBezTo>
                <a:cubicBezTo>
                  <a:pt x="355064" y="339798"/>
                  <a:pt x="353220" y="338878"/>
                  <a:pt x="351376" y="337957"/>
                </a:cubicBezTo>
                <a:lnTo>
                  <a:pt x="261939" y="288230"/>
                </a:lnTo>
                <a:lnTo>
                  <a:pt x="173423" y="337957"/>
                </a:lnTo>
                <a:cubicBezTo>
                  <a:pt x="168813" y="340719"/>
                  <a:pt x="163281" y="339798"/>
                  <a:pt x="158671" y="337036"/>
                </a:cubicBezTo>
                <a:cubicBezTo>
                  <a:pt x="154982" y="334273"/>
                  <a:pt x="152216" y="329669"/>
                  <a:pt x="153138" y="324144"/>
                </a:cubicBezTo>
                <a:lnTo>
                  <a:pt x="170657" y="217324"/>
                </a:lnTo>
                <a:lnTo>
                  <a:pt x="97816" y="141813"/>
                </a:lnTo>
                <a:cubicBezTo>
                  <a:pt x="94128" y="139050"/>
                  <a:pt x="93206" y="133525"/>
                  <a:pt x="95050" y="128921"/>
                </a:cubicBezTo>
                <a:cubicBezTo>
                  <a:pt x="96894" y="124317"/>
                  <a:pt x="100582" y="120633"/>
                  <a:pt x="105193" y="119712"/>
                </a:cubicBezTo>
                <a:lnTo>
                  <a:pt x="205694" y="104058"/>
                </a:lnTo>
                <a:lnTo>
                  <a:pt x="249952" y="7367"/>
                </a:lnTo>
                <a:cubicBezTo>
                  <a:pt x="251796" y="2763"/>
                  <a:pt x="257328" y="0"/>
                  <a:pt x="2619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1019175" y="1917065"/>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sp>
        <p:nvSpPr>
          <p:cNvPr id="15" name="文本框 14"/>
          <p:cNvSpPr txBox="1"/>
          <p:nvPr/>
        </p:nvSpPr>
        <p:spPr>
          <a:xfrm>
            <a:off x="4192270" y="4427855"/>
            <a:ext cx="1041400" cy="644525"/>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3"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资产责任划分</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4"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5" cstate="screen"/>
          <a:srcRect/>
          <a:stretch>
            <a:fillRect/>
          </a:stretch>
        </p:blipFill>
        <p:spPr>
          <a:xfrm rot="16200000">
            <a:off x="10421098" y="224729"/>
            <a:ext cx="721265" cy="553651"/>
          </a:xfrm>
          <a:prstGeom prst="rect">
            <a:avLst/>
          </a:prstGeom>
        </p:spPr>
      </p:pic>
      <p:sp>
        <p:nvSpPr>
          <p:cNvPr id="21" name="矩形 20"/>
          <p:cNvSpPr/>
          <p:nvPr/>
        </p:nvSpPr>
        <p:spPr bwMode="auto">
          <a:xfrm>
            <a:off x="622300" y="190690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1347470" y="1692910"/>
            <a:ext cx="4063365" cy="1670050"/>
          </a:xfrm>
          <a:prstGeom prst="rect">
            <a:avLst/>
          </a:prstGeom>
          <a:noFill/>
        </p:spPr>
        <p:txBody>
          <a:bodyPr wrap="square" rtlCol="0">
            <a:noAutofit/>
          </a:bodyPr>
          <a:p>
            <a:r>
              <a:rPr lang="zh-CN" altLang="en-US" sz="2800"/>
              <a:t>部门领导为部门全部资产第一责任人，使用人为直接责任人。</a:t>
            </a:r>
            <a:endParaRPr lang="zh-CN" altLang="en-US" sz="2800"/>
          </a:p>
          <a:p>
            <a:r>
              <a:rPr lang="zh-CN" altLang="en-US" sz="2800"/>
              <a:t>发生资产变动要及时通知资产管理处，进行资产变动，方便责任划分。</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bldLvl="0" animBg="1"/>
      <p:bldP spid="7" grpId="0" bldLvl="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6227049" y="1978975"/>
            <a:ext cx="4944321" cy="3958742"/>
          </a:xfrm>
          <a:custGeom>
            <a:avLst/>
            <a:gdLst>
              <a:gd name="connsiteX0" fmla="*/ 3562350 w 5734050"/>
              <a:gd name="connsiteY0" fmla="*/ 3429000 h 4591050"/>
              <a:gd name="connsiteX1" fmla="*/ 4143375 w 5734050"/>
              <a:gd name="connsiteY1" fmla="*/ 4010025 h 4591050"/>
              <a:gd name="connsiteX2" fmla="*/ 3562350 w 5734050"/>
              <a:gd name="connsiteY2" fmla="*/ 4591050 h 4591050"/>
              <a:gd name="connsiteX3" fmla="*/ 2981325 w 5734050"/>
              <a:gd name="connsiteY3" fmla="*/ 4010025 h 4591050"/>
              <a:gd name="connsiteX4" fmla="*/ 4638675 w 5734050"/>
              <a:gd name="connsiteY4" fmla="*/ 2716213 h 4591050"/>
              <a:gd name="connsiteX5" fmla="*/ 5467350 w 5734050"/>
              <a:gd name="connsiteY5" fmla="*/ 3544888 h 4591050"/>
              <a:gd name="connsiteX6" fmla="*/ 4638675 w 5734050"/>
              <a:gd name="connsiteY6" fmla="*/ 4373563 h 4591050"/>
              <a:gd name="connsiteX7" fmla="*/ 3810000 w 5734050"/>
              <a:gd name="connsiteY7" fmla="*/ 3544888 h 4591050"/>
              <a:gd name="connsiteX8" fmla="*/ 828675 w 5734050"/>
              <a:gd name="connsiteY8" fmla="*/ 2060576 h 4591050"/>
              <a:gd name="connsiteX9" fmla="*/ 1657350 w 5734050"/>
              <a:gd name="connsiteY9" fmla="*/ 2889251 h 4591050"/>
              <a:gd name="connsiteX10" fmla="*/ 828675 w 5734050"/>
              <a:gd name="connsiteY10" fmla="*/ 3717926 h 4591050"/>
              <a:gd name="connsiteX11" fmla="*/ 0 w 5734050"/>
              <a:gd name="connsiteY11" fmla="*/ 2889251 h 4591050"/>
              <a:gd name="connsiteX12" fmla="*/ 1057275 w 5734050"/>
              <a:gd name="connsiteY12" fmla="*/ 474664 h 4591050"/>
              <a:gd name="connsiteX13" fmla="*/ 1638300 w 5734050"/>
              <a:gd name="connsiteY13" fmla="*/ 1055689 h 4591050"/>
              <a:gd name="connsiteX14" fmla="*/ 1057275 w 5734050"/>
              <a:gd name="connsiteY14" fmla="*/ 1636714 h 4591050"/>
              <a:gd name="connsiteX15" fmla="*/ 476250 w 5734050"/>
              <a:gd name="connsiteY15" fmla="*/ 1055689 h 4591050"/>
              <a:gd name="connsiteX16" fmla="*/ 4905375 w 5734050"/>
              <a:gd name="connsiteY16" fmla="*/ 193676 h 4591050"/>
              <a:gd name="connsiteX17" fmla="*/ 5734050 w 5734050"/>
              <a:gd name="connsiteY17" fmla="*/ 1022351 h 4591050"/>
              <a:gd name="connsiteX18" fmla="*/ 4905375 w 5734050"/>
              <a:gd name="connsiteY18" fmla="*/ 1851026 h 4591050"/>
              <a:gd name="connsiteX19" fmla="*/ 4076700 w 5734050"/>
              <a:gd name="connsiteY19" fmla="*/ 1022351 h 4591050"/>
              <a:gd name="connsiteX20" fmla="*/ 2886075 w 5734050"/>
              <a:gd name="connsiteY20" fmla="*/ 0 h 4591050"/>
              <a:gd name="connsiteX21" fmla="*/ 4848225 w 5734050"/>
              <a:gd name="connsiteY21" fmla="*/ 1962150 h 4591050"/>
              <a:gd name="connsiteX22" fmla="*/ 2886075 w 5734050"/>
              <a:gd name="connsiteY22" fmla="*/ 3924300 h 4591050"/>
              <a:gd name="connsiteX23" fmla="*/ 923925 w 5734050"/>
              <a:gd name="connsiteY23" fmla="*/ 19621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4050" h="4591050">
                <a:moveTo>
                  <a:pt x="3562350" y="3429000"/>
                </a:moveTo>
                <a:lnTo>
                  <a:pt x="4143375" y="4010025"/>
                </a:lnTo>
                <a:lnTo>
                  <a:pt x="3562350" y="4591050"/>
                </a:lnTo>
                <a:lnTo>
                  <a:pt x="2981325" y="4010025"/>
                </a:lnTo>
                <a:close/>
                <a:moveTo>
                  <a:pt x="4638675" y="2716213"/>
                </a:moveTo>
                <a:lnTo>
                  <a:pt x="5467350" y="3544888"/>
                </a:lnTo>
                <a:lnTo>
                  <a:pt x="4638675" y="4373563"/>
                </a:lnTo>
                <a:lnTo>
                  <a:pt x="3810000" y="3544888"/>
                </a:lnTo>
                <a:close/>
                <a:moveTo>
                  <a:pt x="828675" y="2060576"/>
                </a:moveTo>
                <a:lnTo>
                  <a:pt x="1657350" y="2889251"/>
                </a:lnTo>
                <a:lnTo>
                  <a:pt x="828675" y="3717926"/>
                </a:lnTo>
                <a:lnTo>
                  <a:pt x="0" y="2889251"/>
                </a:lnTo>
                <a:close/>
                <a:moveTo>
                  <a:pt x="1057275" y="474664"/>
                </a:moveTo>
                <a:lnTo>
                  <a:pt x="1638300" y="1055689"/>
                </a:lnTo>
                <a:lnTo>
                  <a:pt x="1057275" y="1636714"/>
                </a:lnTo>
                <a:lnTo>
                  <a:pt x="476250" y="1055689"/>
                </a:lnTo>
                <a:close/>
                <a:moveTo>
                  <a:pt x="4905375" y="193676"/>
                </a:moveTo>
                <a:lnTo>
                  <a:pt x="5734050" y="1022351"/>
                </a:lnTo>
                <a:lnTo>
                  <a:pt x="4905375" y="1851026"/>
                </a:lnTo>
                <a:lnTo>
                  <a:pt x="4076700" y="1022351"/>
                </a:lnTo>
                <a:close/>
                <a:moveTo>
                  <a:pt x="2886075" y="0"/>
                </a:moveTo>
                <a:lnTo>
                  <a:pt x="4848225" y="1962150"/>
                </a:lnTo>
                <a:lnTo>
                  <a:pt x="2886075" y="3924300"/>
                </a:lnTo>
                <a:lnTo>
                  <a:pt x="923925" y="1962150"/>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a:xfrm>
            <a:off x="1019175" y="1773555"/>
            <a:ext cx="4877435" cy="1394460"/>
          </a:xfrm>
          <a:prstGeom prst="rect">
            <a:avLst/>
          </a:prstGeom>
          <a:blipFill>
            <a:blip r:embed="rId2"/>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1800">
                <a:solidFill>
                  <a:srgbClr val="FFFFFF"/>
                </a:solidFill>
                <a:latin typeface="印品黑体"/>
                <a:ea typeface="微软雅黑" panose="020B0503020204020204" pitchFamily="34" charset="-122"/>
                <a:cs typeface="+mn-ea"/>
                <a:sym typeface="+mn-lt"/>
              </a:rPr>
              <a:t>     </a:t>
            </a:r>
            <a:r>
              <a:rPr lang="zh-CN" altLang="en-US" sz="2000" b="1">
                <a:solidFill>
                  <a:schemeClr val="tx1"/>
                </a:solidFill>
                <a:latin typeface="印品黑体"/>
                <a:ea typeface="微软雅黑" panose="020B0503020204020204" pitchFamily="34" charset="-122"/>
                <a:cs typeface="+mn-ea"/>
                <a:sym typeface="+mn-lt"/>
              </a:rPr>
              <a:t>根据学校规定每月一个行政单位，一个分院</a:t>
            </a:r>
            <a:endParaRPr lang="zh-CN" altLang="en-US" sz="2000" b="1">
              <a:solidFill>
                <a:schemeClr val="tx1"/>
              </a:solidFill>
              <a:latin typeface="印品黑体"/>
              <a:ea typeface="微软雅黑" panose="020B0503020204020204" pitchFamily="34" charset="-122"/>
              <a:cs typeface="+mn-ea"/>
              <a:sym typeface="+mn-lt"/>
            </a:endParaRPr>
          </a:p>
        </p:txBody>
      </p:sp>
      <p:sp>
        <p:nvSpPr>
          <p:cNvPr id="6" name="矩形 5"/>
          <p:cNvSpPr/>
          <p:nvPr>
            <p:custDataLst>
              <p:tags r:id="rId3"/>
            </p:custDataLst>
          </p:nvPr>
        </p:nvSpPr>
        <p:spPr>
          <a:xfrm>
            <a:off x="1019175" y="3569335"/>
            <a:ext cx="4877435" cy="1143635"/>
          </a:xfrm>
          <a:prstGeom prst="rect">
            <a:avLst/>
          </a:prstGeom>
          <a:blipFill dpi="0" rotWithShape="1">
            <a:blip r:embed="rId2"/>
            <a:srcRec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zh-CN" altLang="en-US" sz="2000" b="1">
                <a:solidFill>
                  <a:schemeClr val="tx1"/>
                </a:solidFill>
                <a:latin typeface="印品黑体"/>
                <a:ea typeface="微软雅黑" panose="020B0503020204020204" pitchFamily="34" charset="-122"/>
                <a:cs typeface="+mn-ea"/>
                <a:sym typeface="+mn-lt"/>
              </a:rPr>
              <a:t>每年年末进行全校盘点，以确保资产信息完整正确，资产安全</a:t>
            </a:r>
            <a:endParaRPr lang="zh-CN" altLang="en-US" sz="2000" b="1">
              <a:solidFill>
                <a:schemeClr val="tx1"/>
              </a:solidFill>
              <a:latin typeface="印品黑体"/>
              <a:ea typeface="微软雅黑" panose="020B0503020204020204" pitchFamily="34" charset="-122"/>
              <a:cs typeface="+mn-ea"/>
              <a:sym typeface="+mn-lt"/>
            </a:endParaRPr>
          </a:p>
        </p:txBody>
      </p:sp>
      <p:sp>
        <p:nvSpPr>
          <p:cNvPr id="8" name="Oval 17"/>
          <p:cNvSpPr/>
          <p:nvPr/>
        </p:nvSpPr>
        <p:spPr>
          <a:xfrm>
            <a:off x="1019109" y="1805478"/>
            <a:ext cx="395497" cy="434979"/>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1019175" y="1917065"/>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sp>
        <p:nvSpPr>
          <p:cNvPr id="15" name="文本框 14"/>
          <p:cNvSpPr txBox="1"/>
          <p:nvPr/>
        </p:nvSpPr>
        <p:spPr>
          <a:xfrm>
            <a:off x="4192270" y="4427855"/>
            <a:ext cx="1041400" cy="644525"/>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4"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资产的盘点</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5"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6" cstate="screen"/>
          <a:srcRect/>
          <a:stretch>
            <a:fillRect/>
          </a:stretch>
        </p:blipFill>
        <p:spPr>
          <a:xfrm rot="16200000">
            <a:off x="10421098" y="224729"/>
            <a:ext cx="721265" cy="553651"/>
          </a:xfrm>
          <a:prstGeom prst="rect">
            <a:avLst/>
          </a:prstGeom>
        </p:spPr>
      </p:pic>
      <p:sp>
        <p:nvSpPr>
          <p:cNvPr id="21" name="矩形 20"/>
          <p:cNvSpPr/>
          <p:nvPr/>
        </p:nvSpPr>
        <p:spPr bwMode="auto">
          <a:xfrm>
            <a:off x="622300" y="198945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1347470" y="1692910"/>
            <a:ext cx="4063365" cy="183515"/>
          </a:xfrm>
          <a:prstGeom prst="rect">
            <a:avLst/>
          </a:prstGeom>
          <a:noFill/>
        </p:spPr>
        <p:txBody>
          <a:bodyPr wrap="square" rtlCol="0">
            <a:noAutofit/>
          </a:bodyPr>
          <a:p>
            <a:endParaRPr lang="zh-CN" altLang="en-US"/>
          </a:p>
        </p:txBody>
      </p:sp>
      <p:sp>
        <p:nvSpPr>
          <p:cNvPr id="7" name="文本框 6"/>
          <p:cNvSpPr txBox="1"/>
          <p:nvPr/>
        </p:nvSpPr>
        <p:spPr>
          <a:xfrm>
            <a:off x="982345" y="5869305"/>
            <a:ext cx="4380865" cy="968375"/>
          </a:xfrm>
          <a:prstGeom prst="rect">
            <a:avLst/>
          </a:prstGeom>
          <a:noFill/>
        </p:spPr>
        <p:txBody>
          <a:bodyPr wrap="square" rtlCol="0">
            <a:spAutoFit/>
          </a:bodyPr>
          <a:p>
            <a:r>
              <a:rPr lang="zh-CN" altLang="en-US"/>
              <a:t>注：部门资产管理员根据资产管理处提供的资产明细进行核对后，与资产管理处共同核对资产实际情况。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8" grpId="0" bldLvl="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a:xfrm>
            <a:off x="225425" y="1773555"/>
            <a:ext cx="5527040" cy="2643505"/>
          </a:xfrm>
          <a:prstGeom prst="rect">
            <a:avLst/>
          </a:prstGeom>
          <a:blipFill>
            <a:blip r:embed="rId1"/>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zh-CN" altLang="en-US" sz="1800" b="1">
                <a:solidFill>
                  <a:schemeClr val="tx1"/>
                </a:solidFill>
                <a:latin typeface="印品黑体"/>
                <a:ea typeface="微软雅黑" panose="020B0503020204020204" pitchFamily="34" charset="-122"/>
                <a:cs typeface="+mn-ea"/>
                <a:sym typeface="+mn-lt"/>
              </a:rPr>
              <a:t>各位老师名下或多或少都会有些资产，当离职的时候，要及时联系资产管理处工作人员，填写离职人员资产检查登记表。</a:t>
            </a:r>
            <a:endParaRPr lang="zh-CN" altLang="en-US" sz="1800" b="1">
              <a:solidFill>
                <a:schemeClr val="tx1"/>
              </a:solidFill>
              <a:latin typeface="印品黑体"/>
              <a:ea typeface="微软雅黑" panose="020B0503020204020204" pitchFamily="34" charset="-122"/>
              <a:cs typeface="+mn-ea"/>
              <a:sym typeface="+mn-lt"/>
            </a:endParaRPr>
          </a:p>
        </p:txBody>
      </p:sp>
      <p:sp>
        <p:nvSpPr>
          <p:cNvPr id="8" name="Oval 17"/>
          <p:cNvSpPr/>
          <p:nvPr/>
        </p:nvSpPr>
        <p:spPr>
          <a:xfrm>
            <a:off x="3618164" y="4546138"/>
            <a:ext cx="395497" cy="434979"/>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endParaRPr lang="zh-CN" altLang="en-US">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838200" y="2277110"/>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ctr" defTabSz="457200">
              <a:lnSpc>
                <a:spcPct val="130000"/>
              </a:lnSpc>
            </a:pPr>
            <a:r>
              <a:rPr lang="zh-CN" sz="2000" dirty="0">
                <a:solidFill>
                  <a:srgbClr val="FFFFFF"/>
                </a:solidFill>
                <a:latin typeface="印品黑体"/>
                <a:ea typeface="微软雅黑" panose="020B0503020204020204" pitchFamily="34" charset="-122"/>
                <a:cs typeface="+mn-ea"/>
                <a:sym typeface="+mn-lt"/>
              </a:rPr>
              <a:t>离职名下资产怎么办？</a:t>
            </a:r>
            <a:endParaRPr lang="zh-CN" sz="20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sp>
        <p:nvSpPr>
          <p:cNvPr id="6" name="文本框 5"/>
          <p:cNvSpPr txBox="1"/>
          <p:nvPr>
            <p:custDataLst>
              <p:tags r:id="rId5"/>
            </p:custDataLst>
          </p:nvPr>
        </p:nvSpPr>
        <p:spPr>
          <a:xfrm>
            <a:off x="8444395" y="4891730"/>
            <a:ext cx="2207226" cy="553926"/>
          </a:xfrm>
          <a:prstGeom prst="rect">
            <a:avLst/>
          </a:prstGeom>
          <a:noFill/>
        </p:spPr>
        <p:txBody>
          <a:bodyPr wrap="square">
            <a:spAutoFit/>
            <a:scene3d>
              <a:camera prst="orthographicFront"/>
              <a:lightRig rig="threePt" dir="t"/>
            </a:scene3d>
            <a:sp3d contourW="12700"/>
          </a:bodyPr>
          <a:p>
            <a:pPr algn="ctr" defTabSz="457200">
              <a:defRPr/>
            </a:pPr>
            <a:r>
              <a:rPr lang="en-US" altLang="zh-CN" sz="1000" dirty="0">
                <a:solidFill>
                  <a:srgbClr val="FFFFFF"/>
                </a:solidFill>
                <a:latin typeface="印品黑体"/>
                <a:ea typeface="微软雅黑" panose="020B0503020204020204" pitchFamily="34" charset="-122"/>
                <a:cs typeface="+mn-ea"/>
                <a:sym typeface="+mn-lt"/>
              </a:rPr>
              <a:t>This template is exclusively designed by 1PPT creative and copyrights belong </a:t>
            </a:r>
            <a:endParaRPr lang="en-US" altLang="zh-CN" sz="1000" dirty="0">
              <a:solidFill>
                <a:srgbClr val="FFFFFF"/>
              </a:solidFill>
              <a:latin typeface="印品黑体"/>
              <a:ea typeface="微软雅黑" panose="020B0503020204020204" pitchFamily="34" charset="-122"/>
              <a:cs typeface="+mn-ea"/>
              <a:sym typeface="+mn-lt"/>
            </a:endParaRPr>
          </a:p>
        </p:txBody>
      </p:sp>
      <p:sp>
        <p:nvSpPr>
          <p:cNvPr id="7" name="矩形 6"/>
          <p:cNvSpPr/>
          <p:nvPr>
            <p:custDataLst>
              <p:tags r:id="rId6"/>
            </p:custDataLst>
          </p:nvPr>
        </p:nvSpPr>
        <p:spPr>
          <a:xfrm>
            <a:off x="225425" y="4661535"/>
            <a:ext cx="5527675" cy="1727200"/>
          </a:xfrm>
          <a:prstGeom prst="rect">
            <a:avLst/>
          </a:prstGeom>
          <a:blipFill dpi="0" rotWithShape="1">
            <a:blip r:embed="rId1"/>
            <a:srcRect/>
            <a:tile tx="0" ty="0" sx="100000" sy="100000" flip="none" algn="br"/>
          </a:blipFill>
          <a:ln>
            <a:noFill/>
          </a:ln>
          <a:effectLst>
            <a:outerShdw blurRad="647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p>
            <a:pPr algn="ctr" defTabSz="457200"/>
            <a:r>
              <a:rPr lang="zh-CN" altLang="en-US" sz="1800" b="1">
                <a:solidFill>
                  <a:schemeClr val="tx1"/>
                </a:solidFill>
                <a:latin typeface="印品黑体"/>
                <a:ea typeface="微软雅黑" panose="020B0503020204020204" pitchFamily="34" charset="-122"/>
                <a:cs typeface="+mn-ea"/>
                <a:sym typeface="+mn-lt"/>
              </a:rPr>
              <a:t>注意！！！</a:t>
            </a:r>
            <a:endParaRPr lang="zh-CN" altLang="en-US" sz="1800" b="1">
              <a:solidFill>
                <a:schemeClr val="tx1"/>
              </a:solidFill>
              <a:latin typeface="印品黑体"/>
              <a:ea typeface="微软雅黑" panose="020B0503020204020204" pitchFamily="34" charset="-122"/>
              <a:cs typeface="+mn-ea"/>
              <a:sym typeface="+mn-lt"/>
            </a:endParaRPr>
          </a:p>
          <a:p>
            <a:pPr algn="ctr" defTabSz="457200"/>
            <a:r>
              <a:rPr lang="zh-CN" altLang="en-US" sz="1800">
                <a:solidFill>
                  <a:schemeClr val="tx1"/>
                </a:solidFill>
                <a:latin typeface="印品黑体"/>
                <a:ea typeface="微软雅黑" panose="020B0503020204020204" pitchFamily="34" charset="-122"/>
                <a:cs typeface="+mn-ea"/>
                <a:sym typeface="+mn-lt"/>
              </a:rPr>
              <a:t>检查人员和接收人员一定要对资产数目、性能、外观进行检验。</a:t>
            </a:r>
            <a:endParaRPr lang="zh-CN" altLang="en-US" sz="1800">
              <a:solidFill>
                <a:schemeClr val="tx1"/>
              </a:solidFill>
              <a:latin typeface="印品黑体"/>
              <a:ea typeface="微软雅黑" panose="020B0503020204020204" pitchFamily="34" charset="-122"/>
              <a:cs typeface="+mn-ea"/>
              <a:sym typeface="+mn-lt"/>
            </a:endParaRPr>
          </a:p>
        </p:txBody>
      </p:sp>
      <p:pic>
        <p:nvPicPr>
          <p:cNvPr id="13" name="图片 12"/>
          <p:cNvPicPr>
            <a:picLocks noChangeAspect="1"/>
          </p:cNvPicPr>
          <p:nvPr/>
        </p:nvPicPr>
        <p:blipFill>
          <a:blip r:embed="rId7"/>
          <a:stretch>
            <a:fillRect/>
          </a:stretch>
        </p:blipFill>
        <p:spPr>
          <a:xfrm>
            <a:off x="6022975" y="1778000"/>
            <a:ext cx="5605780" cy="2160905"/>
          </a:xfrm>
          <a:prstGeom prst="rect">
            <a:avLst/>
          </a:prstGeom>
        </p:spPr>
      </p:pic>
      <p:pic>
        <p:nvPicPr>
          <p:cNvPr id="14" name="图片 13"/>
          <p:cNvPicPr>
            <a:picLocks noChangeAspect="1"/>
          </p:cNvPicPr>
          <p:nvPr/>
        </p:nvPicPr>
        <p:blipFill>
          <a:blip r:embed="rId8"/>
          <a:stretch>
            <a:fillRect/>
          </a:stretch>
        </p:blipFill>
        <p:spPr>
          <a:xfrm>
            <a:off x="6022975" y="4077970"/>
            <a:ext cx="5735955" cy="2573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8" grpId="0" bldLvl="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23768" y="292616"/>
            <a:ext cx="4266644" cy="4893070"/>
          </a:xfrm>
          <a:prstGeom prst="rect">
            <a:avLst/>
          </a:prstGeom>
        </p:spPr>
      </p:pic>
      <p:pic>
        <p:nvPicPr>
          <p:cNvPr id="3" name="图片 2"/>
          <p:cNvPicPr>
            <a:picLocks noChangeAspect="1"/>
          </p:cNvPicPr>
          <p:nvPr/>
        </p:nvPicPr>
        <p:blipFill>
          <a:blip r:embed="rId2" cstate="screen"/>
          <a:stretch>
            <a:fillRect/>
          </a:stretch>
        </p:blipFill>
        <p:spPr>
          <a:xfrm>
            <a:off x="395188" y="470111"/>
            <a:ext cx="5693924" cy="4648463"/>
          </a:xfrm>
          <a:prstGeom prst="rect">
            <a:avLst/>
          </a:prstGeom>
        </p:spPr>
      </p:pic>
      <p:pic>
        <p:nvPicPr>
          <p:cNvPr id="4" name="图片 3"/>
          <p:cNvPicPr>
            <a:picLocks noChangeAspect="1"/>
          </p:cNvPicPr>
          <p:nvPr/>
        </p:nvPicPr>
        <p:blipFill>
          <a:blip r:embed="rId3"/>
          <a:stretch>
            <a:fillRect/>
          </a:stretch>
        </p:blipFill>
        <p:spPr>
          <a:xfrm>
            <a:off x="2406334" y="2412322"/>
            <a:ext cx="3355087" cy="2960774"/>
          </a:xfrm>
          <a:prstGeom prst="rect">
            <a:avLst/>
          </a:prstGeom>
        </p:spPr>
      </p:pic>
      <p:grpSp>
        <p:nvGrpSpPr>
          <p:cNvPr id="9" name="组合 8"/>
          <p:cNvGrpSpPr/>
          <p:nvPr/>
        </p:nvGrpSpPr>
        <p:grpSpPr>
          <a:xfrm>
            <a:off x="6203417" y="2960354"/>
            <a:ext cx="2520347" cy="706755"/>
            <a:chOff x="6293125" y="2546750"/>
            <a:chExt cx="3142028" cy="881087"/>
          </a:xfrm>
        </p:grpSpPr>
        <p:pic>
          <p:nvPicPr>
            <p:cNvPr id="6" name="图片 5"/>
            <p:cNvPicPr>
              <a:picLocks noChangeAspect="1"/>
            </p:cNvPicPr>
            <p:nvPr/>
          </p:nvPicPr>
          <p:blipFill rotWithShape="1">
            <a:blip r:embed="rId4" cstate="screen"/>
            <a:srcRect/>
            <a:stretch>
              <a:fillRect/>
            </a:stretch>
          </p:blipFill>
          <p:spPr>
            <a:xfrm>
              <a:off x="6293125" y="2565084"/>
              <a:ext cx="3142028" cy="794328"/>
            </a:xfrm>
            <a:prstGeom prst="rect">
              <a:avLst/>
            </a:prstGeom>
          </p:spPr>
        </p:pic>
        <p:sp>
          <p:nvSpPr>
            <p:cNvPr id="7" name="文本框 6"/>
            <p:cNvSpPr txBox="1"/>
            <p:nvPr/>
          </p:nvSpPr>
          <p:spPr>
            <a:xfrm>
              <a:off x="6369037" y="2546750"/>
              <a:ext cx="2990205" cy="881087"/>
            </a:xfrm>
            <a:prstGeom prst="rect">
              <a:avLst/>
            </a:prstGeom>
            <a:noFill/>
          </p:spPr>
          <p:txBody>
            <a:bodyPr wrap="square" rtlCol="0">
              <a:spAutoFit/>
              <a:scene3d>
                <a:camera prst="orthographicFront"/>
                <a:lightRig rig="threePt" dir="t"/>
              </a:scene3d>
              <a:sp3d contourW="12700"/>
            </a:bodyPr>
            <a:lstStyle/>
            <a:p>
              <a:pPr algn="dist" defTabSz="457200"/>
              <a:r>
                <a:rPr lang="en-US" altLang="zh-CN" sz="4000" b="1" dirty="0">
                  <a:solidFill>
                    <a:srgbClr val="FFFFFF"/>
                  </a:solidFill>
                  <a:latin typeface="印品黑体"/>
                  <a:ea typeface="微软雅黑" panose="020B0503020204020204" pitchFamily="34" charset="-122"/>
                  <a:cs typeface="+mn-ea"/>
                  <a:sym typeface="+mn-lt"/>
                </a:rPr>
                <a:t>PART 03</a:t>
              </a:r>
              <a:endParaRPr lang="zh-CN" altLang="en-US" sz="4000" b="1" dirty="0">
                <a:solidFill>
                  <a:srgbClr val="FFFFFF"/>
                </a:solidFill>
                <a:latin typeface="印品黑体"/>
                <a:ea typeface="微软雅黑" panose="020B0503020204020204" pitchFamily="34" charset="-122"/>
                <a:cs typeface="+mn-ea"/>
                <a:sym typeface="+mn-lt"/>
              </a:endParaRPr>
            </a:p>
          </p:txBody>
        </p:sp>
      </p:grpSp>
      <p:sp>
        <p:nvSpPr>
          <p:cNvPr id="8" name="文本框 7"/>
          <p:cNvSpPr txBox="1"/>
          <p:nvPr/>
        </p:nvSpPr>
        <p:spPr>
          <a:xfrm>
            <a:off x="6101831" y="3780660"/>
            <a:ext cx="3739388" cy="645160"/>
          </a:xfrm>
          <a:prstGeom prst="rect">
            <a:avLst/>
          </a:prstGeom>
          <a:noFill/>
        </p:spPr>
        <p:txBody>
          <a:bodyPr wrap="square" rtlCol="0">
            <a:spAutoFit/>
            <a:scene3d>
              <a:camera prst="orthographicFront"/>
              <a:lightRig rig="threePt" dir="t"/>
            </a:scene3d>
            <a:sp3d contourW="12700"/>
          </a:bodyPr>
          <a:lstStyle/>
          <a:p>
            <a:pPr algn="dist" defTabSz="457200"/>
            <a:r>
              <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rPr>
              <a:t>仓库日常事项</a:t>
            </a:r>
            <a:endPar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042" y="2152833"/>
            <a:ext cx="3704743" cy="1833323"/>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3" name="矩形 2"/>
          <p:cNvSpPr/>
          <p:nvPr/>
        </p:nvSpPr>
        <p:spPr>
          <a:xfrm>
            <a:off x="7466628" y="4021077"/>
            <a:ext cx="3704743" cy="1833323"/>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bwMode="auto">
          <a:xfrm>
            <a:off x="5167630" y="2447925"/>
            <a:ext cx="4879975" cy="715645"/>
          </a:xfrm>
          <a:prstGeom prst="rect">
            <a:avLst/>
          </a:prstGeom>
        </p:spPr>
        <p:txBody>
          <a:bodyPr wrap="square">
            <a:noAutofit/>
            <a:scene3d>
              <a:camera prst="orthographicFront"/>
              <a:lightRig rig="threePt" dir="t"/>
            </a:scene3d>
            <a:sp3d contourW="12700"/>
          </a:bodyPr>
          <a:lstStyle/>
          <a:p>
            <a:pPr defTabSz="457200">
              <a:lnSpc>
                <a:spcPct val="150000"/>
              </a:lnSpc>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7" name="组合 6"/>
          <p:cNvGrpSpPr/>
          <p:nvPr/>
        </p:nvGrpSpPr>
        <p:grpSpPr>
          <a:xfrm>
            <a:off x="2077720" y="4324350"/>
            <a:ext cx="4879975" cy="1478915"/>
            <a:chOff x="845173" y="5121881"/>
            <a:chExt cx="4880610" cy="482932"/>
          </a:xfrm>
        </p:grpSpPr>
        <p:sp>
          <p:nvSpPr>
            <p:cNvPr id="8" name="矩形 7"/>
            <p:cNvSpPr/>
            <p:nvPr/>
          </p:nvSpPr>
          <p:spPr bwMode="auto">
            <a:xfrm>
              <a:off x="845173" y="5460796"/>
              <a:ext cx="4880502" cy="120266"/>
            </a:xfrm>
            <a:prstGeom prst="rect">
              <a:avLst/>
            </a:prstGeom>
          </p:spPr>
          <p:txBody>
            <a:bodyPr wrap="square">
              <a:spAutoFit/>
              <a:scene3d>
                <a:camera prst="orthographicFront"/>
                <a:lightRig rig="threePt" dir="t"/>
              </a:scene3d>
              <a:sp3d contourW="12700"/>
            </a:bodyPr>
            <a:lstStyle/>
            <a:p>
              <a:pPr algn="r" defTabSz="457200">
                <a:lnSpc>
                  <a:spcPct val="150000"/>
                </a:lnSpc>
              </a:pPr>
              <a:r>
                <a:rPr lang="en-US" altLang="zh-CN" sz="1200" dirty="0">
                  <a:solidFill>
                    <a:srgbClr val="000000">
                      <a:lumMod val="50000"/>
                      <a:lumOff val="50000"/>
                    </a:srgbClr>
                  </a:solidFill>
                  <a:latin typeface="印品黑体"/>
                  <a:ea typeface="微软雅黑" panose="020B0503020204020204" pitchFamily="34" charset="-122"/>
                  <a:cs typeface="+mn-ea"/>
                  <a:sym typeface="+mn-lt"/>
                </a:rPr>
                <a:t> </a:t>
              </a: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9" name="文本框 8"/>
            <p:cNvSpPr txBox="1"/>
            <p:nvPr/>
          </p:nvSpPr>
          <p:spPr>
            <a:xfrm>
              <a:off x="882008" y="5121881"/>
              <a:ext cx="4843775" cy="482932"/>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l" defTabSz="457200"/>
              <a:r>
                <a:rPr lang="zh-CN" altLang="en-US" sz="1800" dirty="0">
                  <a:solidFill>
                    <a:srgbClr val="000000">
                      <a:lumMod val="85000"/>
                      <a:lumOff val="15000"/>
                    </a:srgbClr>
                  </a:solidFill>
                  <a:latin typeface="印品黑体"/>
                  <a:cs typeface="+mn-ea"/>
                  <a:sym typeface="+mn-lt"/>
                </a:rPr>
                <a:t>注意事项：</a:t>
              </a:r>
              <a:endParaRPr lang="zh-CN" altLang="en-US" sz="1800" dirty="0">
                <a:solidFill>
                  <a:srgbClr val="000000">
                    <a:lumMod val="85000"/>
                    <a:lumOff val="15000"/>
                  </a:srgbClr>
                </a:solidFill>
                <a:latin typeface="印品黑体"/>
                <a:cs typeface="+mn-ea"/>
                <a:sym typeface="+mn-lt"/>
              </a:endParaRPr>
            </a:p>
            <a:p>
              <a:pPr algn="l" defTabSz="457200"/>
              <a:r>
                <a:rPr lang="en-US" altLang="zh-CN" sz="1800" dirty="0">
                  <a:solidFill>
                    <a:srgbClr val="000000">
                      <a:lumMod val="85000"/>
                      <a:lumOff val="15000"/>
                    </a:srgbClr>
                  </a:solidFill>
                  <a:latin typeface="印品黑体"/>
                  <a:cs typeface="+mn-ea"/>
                  <a:sym typeface="+mn-lt"/>
                </a:rPr>
                <a:t>500</a:t>
              </a:r>
              <a:r>
                <a:rPr lang="zh-CN" altLang="en-US" sz="1800" dirty="0">
                  <a:solidFill>
                    <a:srgbClr val="000000">
                      <a:lumMod val="85000"/>
                      <a:lumOff val="15000"/>
                    </a:srgbClr>
                  </a:solidFill>
                  <a:latin typeface="印品黑体"/>
                  <a:cs typeface="+mn-ea"/>
                  <a:sym typeface="+mn-lt"/>
                </a:rPr>
                <a:t>以内打请购单，</a:t>
              </a:r>
              <a:r>
                <a:rPr lang="en-US" altLang="zh-CN" sz="1800" dirty="0">
                  <a:solidFill>
                    <a:srgbClr val="000000">
                      <a:lumMod val="85000"/>
                      <a:lumOff val="15000"/>
                    </a:srgbClr>
                  </a:solidFill>
                  <a:latin typeface="印品黑体"/>
                  <a:cs typeface="+mn-ea"/>
                  <a:sym typeface="+mn-lt"/>
                </a:rPr>
                <a:t>500</a:t>
              </a:r>
              <a:r>
                <a:rPr lang="zh-CN" altLang="en-US" sz="1800" dirty="0">
                  <a:solidFill>
                    <a:srgbClr val="000000">
                      <a:lumMod val="85000"/>
                      <a:lumOff val="15000"/>
                    </a:srgbClr>
                  </a:solidFill>
                  <a:latin typeface="印品黑体"/>
                  <a:cs typeface="+mn-ea"/>
                  <a:sym typeface="+mn-lt"/>
                </a:rPr>
                <a:t>以上打签呈。</a:t>
              </a:r>
              <a:endParaRPr lang="zh-CN" altLang="en-US" sz="1800" dirty="0">
                <a:solidFill>
                  <a:srgbClr val="000000">
                    <a:lumMod val="85000"/>
                    <a:lumOff val="15000"/>
                  </a:srgbClr>
                </a:solidFill>
                <a:latin typeface="印品黑体"/>
                <a:cs typeface="+mn-ea"/>
                <a:sym typeface="+mn-lt"/>
              </a:endParaRPr>
            </a:p>
            <a:p>
              <a:pPr algn="l" defTabSz="457200"/>
              <a:r>
                <a:rPr lang="zh-CN" altLang="en-US" sz="1800" dirty="0">
                  <a:solidFill>
                    <a:srgbClr val="000000">
                      <a:lumMod val="85000"/>
                      <a:lumOff val="15000"/>
                    </a:srgbClr>
                  </a:solidFill>
                  <a:latin typeface="印品黑体"/>
                  <a:cs typeface="+mn-ea"/>
                  <a:sym typeface="+mn-lt"/>
                </a:rPr>
                <a:t>签呈和请购单，需上传</a:t>
              </a:r>
              <a:r>
                <a:rPr lang="en-US" altLang="zh-CN" sz="1800" dirty="0">
                  <a:solidFill>
                    <a:srgbClr val="0070C0"/>
                  </a:solidFill>
                  <a:latin typeface="印品黑体"/>
                  <a:cs typeface="+mn-ea"/>
                  <a:sym typeface="+mn-lt"/>
                </a:rPr>
                <a:t>PDF</a:t>
              </a:r>
              <a:r>
                <a:rPr lang="zh-CN" altLang="en-US" sz="1800" dirty="0">
                  <a:solidFill>
                    <a:srgbClr val="0070C0"/>
                  </a:solidFill>
                  <a:latin typeface="印品黑体"/>
                  <a:cs typeface="+mn-ea"/>
                  <a:sym typeface="+mn-lt"/>
                </a:rPr>
                <a:t>属性</a:t>
              </a:r>
              <a:r>
                <a:rPr lang="zh-CN" altLang="en-US" sz="1800" dirty="0">
                  <a:solidFill>
                    <a:srgbClr val="000000">
                      <a:lumMod val="85000"/>
                      <a:lumOff val="15000"/>
                    </a:srgbClr>
                  </a:solidFill>
                  <a:latin typeface="印品黑体"/>
                  <a:cs typeface="+mn-ea"/>
                  <a:sym typeface="+mn-lt"/>
                </a:rPr>
                <a:t>附件，列明物资名称、型号、数量、单价、合计金额等信息。物资单价询问采购部门。</a:t>
              </a:r>
              <a:endParaRPr lang="zh-CN" altLang="en-US" sz="1800" dirty="0">
                <a:solidFill>
                  <a:srgbClr val="000000">
                    <a:lumMod val="85000"/>
                    <a:lumOff val="15000"/>
                  </a:srgbClr>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3"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如何购买物资</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4"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5" cstate="screen"/>
          <a:srcRect/>
          <a:stretch>
            <a:fillRect/>
          </a:stretch>
        </p:blipFill>
        <p:spPr>
          <a:xfrm rot="16200000">
            <a:off x="10421098" y="224729"/>
            <a:ext cx="721265" cy="553651"/>
          </a:xfrm>
          <a:prstGeom prst="rect">
            <a:avLst/>
          </a:prstGeom>
        </p:spPr>
      </p:pic>
      <p:sp>
        <p:nvSpPr>
          <p:cNvPr id="21" name="矩形 20"/>
          <p:cNvSpPr/>
          <p:nvPr/>
        </p:nvSpPr>
        <p:spPr bwMode="auto">
          <a:xfrm>
            <a:off x="4039733" y="1020459"/>
            <a:ext cx="5903072" cy="245110"/>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65000"/>
                    <a:lumOff val="35000"/>
                  </a:srgbClr>
                </a:solidFill>
                <a:latin typeface="印品黑体"/>
                <a:ea typeface="微软雅黑" panose="020B0503020204020204" pitchFamily="34" charset="-122"/>
                <a:cs typeface="+mn-ea"/>
                <a:sym typeface="+mn-lt"/>
              </a:rPr>
              <a:t> </a:t>
            </a: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11" name="文本框 10"/>
          <p:cNvSpPr txBox="1"/>
          <p:nvPr/>
        </p:nvSpPr>
        <p:spPr>
          <a:xfrm>
            <a:off x="5166995" y="2439035"/>
            <a:ext cx="5208270" cy="1269365"/>
          </a:xfrm>
          <a:prstGeom prst="rect">
            <a:avLst/>
          </a:prstGeom>
          <a:noFill/>
        </p:spPr>
        <p:txBody>
          <a:bodyPr wrap="square" rtlCol="0">
            <a:noAutofit/>
          </a:bodyPr>
          <a:p>
            <a:r>
              <a:rPr lang="zh-CN" altLang="en-US" sz="2400">
                <a:solidFill>
                  <a:schemeClr val="tx1"/>
                </a:solidFill>
              </a:rPr>
              <a:t>物资由采购部门进行采购，各单位所需物资需要在</a:t>
            </a:r>
            <a:r>
              <a:rPr lang="en-US" altLang="zh-CN" sz="2400">
                <a:solidFill>
                  <a:schemeClr val="tx1"/>
                </a:solidFill>
              </a:rPr>
              <a:t>OA</a:t>
            </a:r>
            <a:r>
              <a:rPr lang="zh-CN" altLang="en-US" sz="2400">
                <a:solidFill>
                  <a:schemeClr val="tx1"/>
                </a:solidFill>
              </a:rPr>
              <a:t>上，打请购单或者签呈且流程走完，方可采买。</a:t>
            </a:r>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如何购买物资</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pic>
        <p:nvPicPr>
          <p:cNvPr id="10" name="图片 9"/>
          <p:cNvPicPr>
            <a:picLocks noChangeAspect="1"/>
          </p:cNvPicPr>
          <p:nvPr/>
        </p:nvPicPr>
        <p:blipFill>
          <a:blip r:embed="rId4"/>
          <a:stretch>
            <a:fillRect/>
          </a:stretch>
        </p:blipFill>
        <p:spPr>
          <a:xfrm>
            <a:off x="1774190" y="1269365"/>
            <a:ext cx="8376285" cy="2292350"/>
          </a:xfrm>
          <a:prstGeom prst="rect">
            <a:avLst/>
          </a:prstGeom>
        </p:spPr>
      </p:pic>
      <p:pic>
        <p:nvPicPr>
          <p:cNvPr id="11" name="图片 10"/>
          <p:cNvPicPr>
            <a:picLocks noChangeAspect="1"/>
          </p:cNvPicPr>
          <p:nvPr/>
        </p:nvPicPr>
        <p:blipFill>
          <a:blip r:embed="rId5"/>
          <a:stretch>
            <a:fillRect/>
          </a:stretch>
        </p:blipFill>
        <p:spPr>
          <a:xfrm>
            <a:off x="3934460" y="3601085"/>
            <a:ext cx="4277995" cy="3209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6095206" y="1241"/>
            <a:ext cx="6095206" cy="6857107"/>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3" name="矩形 2"/>
          <p:cNvSpPr/>
          <p:nvPr/>
        </p:nvSpPr>
        <p:spPr>
          <a:xfrm>
            <a:off x="5289790" y="1848850"/>
            <a:ext cx="1610832" cy="3161888"/>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文本框 3"/>
          <p:cNvSpPr txBox="1"/>
          <p:nvPr/>
        </p:nvSpPr>
        <p:spPr>
          <a:xfrm>
            <a:off x="5406237" y="1859588"/>
            <a:ext cx="1377939" cy="3132181"/>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zh-CN" altLang="en-US" sz="8800" dirty="0">
                <a:solidFill>
                  <a:srgbClr val="FFFFFF"/>
                </a:solidFill>
                <a:latin typeface="字魂35号-经典雅黑" panose="02000000000000000000" pitchFamily="2" charset="-122"/>
                <a:ea typeface="字魂35号-经典雅黑" panose="02000000000000000000" pitchFamily="2" charset="-122"/>
                <a:cs typeface="+mn-ea"/>
                <a:sym typeface="+mn-lt"/>
              </a:rPr>
              <a:t>目录</a:t>
            </a:r>
            <a:endParaRPr lang="zh-CN" altLang="en-US" sz="8800" dirty="0">
              <a:solidFill>
                <a:srgbClr val="FFFFFF"/>
              </a:solidFill>
              <a:latin typeface="字魂35号-经典雅黑" panose="02000000000000000000" pitchFamily="2" charset="-122"/>
              <a:ea typeface="字魂35号-经典雅黑" panose="02000000000000000000" pitchFamily="2" charset="-122"/>
              <a:cs typeface="+mn-ea"/>
              <a:sym typeface="+mn-lt"/>
            </a:endParaRPr>
          </a:p>
        </p:txBody>
      </p:sp>
      <p:sp>
        <p:nvSpPr>
          <p:cNvPr id="5" name="文本框 4"/>
          <p:cNvSpPr txBox="1"/>
          <p:nvPr/>
        </p:nvSpPr>
        <p:spPr>
          <a:xfrm rot="5400000">
            <a:off x="3311194" y="3137445"/>
            <a:ext cx="3141620" cy="584699"/>
          </a:xfrm>
          <a:prstGeom prst="rect">
            <a:avLst/>
          </a:prstGeom>
          <a:noFill/>
        </p:spPr>
        <p:txBody>
          <a:bodyPr wrap="square" rtlCol="0">
            <a:spAutoFit/>
            <a:scene3d>
              <a:camera prst="orthographicFront"/>
              <a:lightRig rig="threePt" dir="t"/>
            </a:scene3d>
            <a:sp3d contourW="12700"/>
          </a:bodyPr>
          <a:lstStyle/>
          <a:p>
            <a:pPr algn="dist" defTabSz="457200"/>
            <a:r>
              <a:rPr lang="en-US" altLang="zh-CN" sz="3200" dirty="0">
                <a:blipFill dpi="0" rotWithShape="1">
                  <a:blip r:embed="rId3"/>
                  <a:srcRect/>
                  <a:tile tx="-234950" ty="-450850" sx="100000" sy="100000" flip="none" algn="t"/>
                </a:blipFill>
                <a:latin typeface="印品黑体"/>
                <a:ea typeface="微软雅黑" panose="020B0503020204020204" pitchFamily="34" charset="-122"/>
                <a:cs typeface="+mn-ea"/>
                <a:sym typeface="+mn-lt"/>
              </a:rPr>
              <a:t>CONTENT</a:t>
            </a:r>
            <a:endParaRPr lang="zh-CN" altLang="en-US" sz="3200" dirty="0">
              <a:blipFill dpi="0" rotWithShape="1">
                <a:blip r:embed="rId3"/>
                <a:srcRect/>
                <a:tile tx="-234950" ty="-450850" sx="100000" sy="100000" flip="none" algn="t"/>
              </a:blipFill>
              <a:latin typeface="印品黑体"/>
              <a:ea typeface="微软雅黑" panose="020B0503020204020204" pitchFamily="34" charset="-122"/>
              <a:cs typeface="+mn-ea"/>
              <a:sym typeface="+mn-lt"/>
            </a:endParaRPr>
          </a:p>
        </p:txBody>
      </p:sp>
      <p:grpSp>
        <p:nvGrpSpPr>
          <p:cNvPr id="8" name="组合 7"/>
          <p:cNvGrpSpPr/>
          <p:nvPr/>
        </p:nvGrpSpPr>
        <p:grpSpPr>
          <a:xfrm>
            <a:off x="1125382" y="1448748"/>
            <a:ext cx="3002736" cy="601175"/>
            <a:chOff x="1074728" y="1464789"/>
            <a:chExt cx="3003127" cy="601253"/>
          </a:xfrm>
        </p:grpSpPr>
        <p:sp>
          <p:nvSpPr>
            <p:cNvPr id="6" name="文本框 5"/>
            <p:cNvSpPr txBox="1"/>
            <p:nvPr/>
          </p:nvSpPr>
          <p:spPr>
            <a:xfrm>
              <a:off x="1074728" y="1464789"/>
              <a:ext cx="2321615" cy="398832"/>
            </a:xfrm>
            <a:prstGeom prst="rect">
              <a:avLst/>
            </a:prstGeom>
            <a:noFill/>
          </p:spPr>
          <p:txBody>
            <a:bodyPr wrap="square" rtlCol="0">
              <a:spAutoFit/>
              <a:scene3d>
                <a:camera prst="orthographicFront"/>
                <a:lightRig rig="threePt" dir="t"/>
              </a:scene3d>
              <a:sp3d contourW="12700"/>
            </a:bodyPr>
            <a:lstStyle/>
            <a:p>
              <a:pPr algn="dist" defTabSz="457200"/>
              <a:r>
                <a:rPr lang="en-US" altLang="zh-CN"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01.</a:t>
              </a:r>
              <a:r>
                <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何为资产管理</a:t>
              </a:r>
              <a:endPar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endParaRPr>
            </a:p>
          </p:txBody>
        </p:sp>
        <p:sp>
          <p:nvSpPr>
            <p:cNvPr id="7" name="矩形 6"/>
            <p:cNvSpPr/>
            <p:nvPr/>
          </p:nvSpPr>
          <p:spPr bwMode="auto">
            <a:xfrm>
              <a:off x="1074728" y="1832517"/>
              <a:ext cx="3003127" cy="233525"/>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50000"/>
                      <a:lumOff val="50000"/>
                    </a:srgbClr>
                  </a:solidFill>
                  <a:latin typeface="印品黑体"/>
                  <a:ea typeface="微软雅黑" panose="020B0503020204020204" pitchFamily="34" charset="-122"/>
                  <a:cs typeface="+mn-ea"/>
                  <a:sym typeface="+mn-lt"/>
                </a:rPr>
                <a:t>This template is exclusively designed by 1PPT creative</a:t>
              </a:r>
              <a:endParaRPr lang="en-US" altLang="zh-CN" sz="800" dirty="0">
                <a:solidFill>
                  <a:srgbClr val="000000">
                    <a:lumMod val="50000"/>
                    <a:lumOff val="50000"/>
                  </a:srgbClr>
                </a:solidFill>
                <a:latin typeface="印品黑体"/>
                <a:ea typeface="微软雅黑" panose="020B0503020204020204" pitchFamily="34" charset="-122"/>
                <a:cs typeface="+mn-ea"/>
                <a:sym typeface="+mn-lt"/>
              </a:endParaRPr>
            </a:p>
          </p:txBody>
        </p:sp>
      </p:grpSp>
      <p:grpSp>
        <p:nvGrpSpPr>
          <p:cNvPr id="9" name="组合 8"/>
          <p:cNvGrpSpPr/>
          <p:nvPr/>
        </p:nvGrpSpPr>
        <p:grpSpPr>
          <a:xfrm>
            <a:off x="1125382" y="2570058"/>
            <a:ext cx="3002736" cy="601175"/>
            <a:chOff x="1074728" y="1464789"/>
            <a:chExt cx="3003127" cy="601253"/>
          </a:xfrm>
        </p:grpSpPr>
        <p:sp>
          <p:nvSpPr>
            <p:cNvPr id="10" name="文本框 9"/>
            <p:cNvSpPr txBox="1"/>
            <p:nvPr/>
          </p:nvSpPr>
          <p:spPr>
            <a:xfrm>
              <a:off x="1074728" y="1464789"/>
              <a:ext cx="2321615" cy="398832"/>
            </a:xfrm>
            <a:prstGeom prst="rect">
              <a:avLst/>
            </a:prstGeom>
            <a:noFill/>
          </p:spPr>
          <p:txBody>
            <a:bodyPr wrap="square" rtlCol="0">
              <a:spAutoFit/>
              <a:scene3d>
                <a:camera prst="orthographicFront"/>
                <a:lightRig rig="threePt" dir="t"/>
              </a:scene3d>
              <a:sp3d contourW="12700"/>
            </a:bodyPr>
            <a:lstStyle/>
            <a:p>
              <a:pPr algn="dist" defTabSz="457200"/>
              <a:r>
                <a:rPr lang="en-US" altLang="zh-CN"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02.</a:t>
              </a:r>
              <a:r>
                <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资产日常事项</a:t>
              </a:r>
              <a:endPar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endParaRPr>
            </a:p>
          </p:txBody>
        </p:sp>
        <p:sp>
          <p:nvSpPr>
            <p:cNvPr id="11" name="矩形 10"/>
            <p:cNvSpPr/>
            <p:nvPr/>
          </p:nvSpPr>
          <p:spPr bwMode="auto">
            <a:xfrm>
              <a:off x="1074728" y="1832517"/>
              <a:ext cx="3003127" cy="233525"/>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50000"/>
                      <a:lumOff val="50000"/>
                    </a:srgbClr>
                  </a:solidFill>
                  <a:latin typeface="印品黑体"/>
                  <a:ea typeface="微软雅黑" panose="020B0503020204020204" pitchFamily="34" charset="-122"/>
                  <a:cs typeface="+mn-ea"/>
                  <a:sym typeface="+mn-lt"/>
                </a:rPr>
                <a:t>This template is exclusively designed by 1PPT creative</a:t>
              </a:r>
              <a:endParaRPr lang="en-US" altLang="zh-CN" sz="800" dirty="0">
                <a:solidFill>
                  <a:srgbClr val="000000">
                    <a:lumMod val="50000"/>
                    <a:lumOff val="50000"/>
                  </a:srgbClr>
                </a:solidFill>
                <a:latin typeface="印品黑体"/>
                <a:ea typeface="微软雅黑" panose="020B0503020204020204" pitchFamily="34" charset="-122"/>
                <a:cs typeface="+mn-ea"/>
                <a:sym typeface="+mn-lt"/>
              </a:endParaRPr>
            </a:p>
          </p:txBody>
        </p:sp>
      </p:grpSp>
      <p:grpSp>
        <p:nvGrpSpPr>
          <p:cNvPr id="12" name="组合 11"/>
          <p:cNvGrpSpPr/>
          <p:nvPr/>
        </p:nvGrpSpPr>
        <p:grpSpPr>
          <a:xfrm>
            <a:off x="1125382" y="3691368"/>
            <a:ext cx="3002736" cy="601175"/>
            <a:chOff x="1074728" y="1464789"/>
            <a:chExt cx="3003127" cy="601253"/>
          </a:xfrm>
        </p:grpSpPr>
        <p:sp>
          <p:nvSpPr>
            <p:cNvPr id="13" name="文本框 12"/>
            <p:cNvSpPr txBox="1"/>
            <p:nvPr/>
          </p:nvSpPr>
          <p:spPr>
            <a:xfrm>
              <a:off x="1074728" y="1464789"/>
              <a:ext cx="2321615" cy="398832"/>
            </a:xfrm>
            <a:prstGeom prst="rect">
              <a:avLst/>
            </a:prstGeom>
            <a:noFill/>
          </p:spPr>
          <p:txBody>
            <a:bodyPr wrap="square" rtlCol="0">
              <a:spAutoFit/>
              <a:scene3d>
                <a:camera prst="orthographicFront"/>
                <a:lightRig rig="threePt" dir="t"/>
              </a:scene3d>
              <a:sp3d contourW="12700"/>
            </a:bodyPr>
            <a:lstStyle/>
            <a:p>
              <a:pPr algn="dist" defTabSz="457200"/>
              <a:r>
                <a:rPr lang="en-US" altLang="zh-CN"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03.</a:t>
              </a:r>
              <a:r>
                <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仓库日常事项</a:t>
              </a:r>
              <a:endPar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endParaRPr>
            </a:p>
          </p:txBody>
        </p:sp>
        <p:sp>
          <p:nvSpPr>
            <p:cNvPr id="14" name="矩形 13"/>
            <p:cNvSpPr/>
            <p:nvPr/>
          </p:nvSpPr>
          <p:spPr bwMode="auto">
            <a:xfrm>
              <a:off x="1074728" y="1832517"/>
              <a:ext cx="3003127" cy="233525"/>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50000"/>
                      <a:lumOff val="50000"/>
                    </a:srgbClr>
                  </a:solidFill>
                  <a:latin typeface="印品黑体"/>
                  <a:ea typeface="微软雅黑" panose="020B0503020204020204" pitchFamily="34" charset="-122"/>
                  <a:cs typeface="+mn-ea"/>
                  <a:sym typeface="+mn-lt"/>
                </a:rPr>
                <a:t>This template is exclusively designed by 1PPT creative</a:t>
              </a:r>
              <a:endParaRPr lang="en-US" altLang="zh-CN" sz="800" dirty="0">
                <a:solidFill>
                  <a:srgbClr val="000000">
                    <a:lumMod val="50000"/>
                    <a:lumOff val="50000"/>
                  </a:srgbClr>
                </a:solidFill>
                <a:latin typeface="印品黑体"/>
                <a:ea typeface="微软雅黑" panose="020B0503020204020204" pitchFamily="34" charset="-122"/>
                <a:cs typeface="+mn-ea"/>
                <a:sym typeface="+mn-lt"/>
              </a:endParaRPr>
            </a:p>
          </p:txBody>
        </p:sp>
      </p:grpSp>
      <p:grpSp>
        <p:nvGrpSpPr>
          <p:cNvPr id="15" name="组合 14"/>
          <p:cNvGrpSpPr/>
          <p:nvPr/>
        </p:nvGrpSpPr>
        <p:grpSpPr>
          <a:xfrm>
            <a:off x="1125382" y="4812679"/>
            <a:ext cx="3002736" cy="601175"/>
            <a:chOff x="1074728" y="1464789"/>
            <a:chExt cx="3003127" cy="601253"/>
          </a:xfrm>
        </p:grpSpPr>
        <p:sp>
          <p:nvSpPr>
            <p:cNvPr id="16" name="文本框 15"/>
            <p:cNvSpPr txBox="1"/>
            <p:nvPr/>
          </p:nvSpPr>
          <p:spPr>
            <a:xfrm>
              <a:off x="1074728" y="1464789"/>
              <a:ext cx="2321615" cy="398832"/>
            </a:xfrm>
            <a:prstGeom prst="rect">
              <a:avLst/>
            </a:prstGeom>
            <a:noFill/>
          </p:spPr>
          <p:txBody>
            <a:bodyPr wrap="square" rtlCol="0">
              <a:spAutoFit/>
              <a:scene3d>
                <a:camera prst="orthographicFront"/>
                <a:lightRig rig="threePt" dir="t"/>
              </a:scene3d>
              <a:sp3d contourW="12700"/>
            </a:bodyPr>
            <a:lstStyle/>
            <a:p>
              <a:pPr algn="dist" defTabSz="457200"/>
              <a:r>
                <a:rPr lang="en-US" altLang="zh-CN"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04.</a:t>
              </a:r>
              <a:r>
                <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rPr>
                <a:t>其他注意事项</a:t>
              </a:r>
              <a:endParaRPr lang="zh-CN" altLang="en-US" sz="2000" dirty="0">
                <a:blipFill dpi="0" rotWithShape="1">
                  <a:blip r:embed="rId3"/>
                  <a:srcRect/>
                  <a:tile tx="-234950" ty="-450850" sx="100000" sy="100000" flip="none" algn="t"/>
                </a:blipFill>
                <a:latin typeface="印品黑体"/>
                <a:ea typeface="微软雅黑" panose="020B0503020204020204" pitchFamily="34" charset="-122"/>
                <a:cs typeface="+mn-ea"/>
                <a:sym typeface="+mn-lt"/>
              </a:endParaRPr>
            </a:p>
          </p:txBody>
        </p:sp>
        <p:sp>
          <p:nvSpPr>
            <p:cNvPr id="17" name="矩形 16"/>
            <p:cNvSpPr/>
            <p:nvPr/>
          </p:nvSpPr>
          <p:spPr bwMode="auto">
            <a:xfrm>
              <a:off x="1074728" y="1832517"/>
              <a:ext cx="3003127" cy="233525"/>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50000"/>
                      <a:lumOff val="50000"/>
                    </a:srgbClr>
                  </a:solidFill>
                  <a:latin typeface="印品黑体"/>
                  <a:ea typeface="微软雅黑" panose="020B0503020204020204" pitchFamily="34" charset="-122"/>
                  <a:cs typeface="+mn-ea"/>
                  <a:sym typeface="+mn-lt"/>
                </a:rPr>
                <a:t>This template is exclusively designed by 1PPT creative</a:t>
              </a:r>
              <a:endParaRPr lang="en-US" altLang="zh-CN" sz="800" dirty="0">
                <a:solidFill>
                  <a:srgbClr val="000000">
                    <a:lumMod val="50000"/>
                    <a:lumOff val="50000"/>
                  </a:srgbClr>
                </a:solidFill>
                <a:latin typeface="印品黑体"/>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up)">
                                      <p:cBhvr>
                                        <p:cTn id="23" dur="500"/>
                                        <p:tgtEl>
                                          <p:spTgt spid="5">
                                            <p:txEl>
                                              <p:pRg st="0" end="0"/>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042" y="2152833"/>
            <a:ext cx="3704743" cy="1833323"/>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3" name="矩形 2"/>
          <p:cNvSpPr/>
          <p:nvPr/>
        </p:nvSpPr>
        <p:spPr>
          <a:xfrm>
            <a:off x="7466628" y="4021077"/>
            <a:ext cx="3704743" cy="1833323"/>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bwMode="auto">
          <a:xfrm>
            <a:off x="5167630" y="2447925"/>
            <a:ext cx="4879975" cy="715645"/>
          </a:xfrm>
          <a:prstGeom prst="rect">
            <a:avLst/>
          </a:prstGeom>
        </p:spPr>
        <p:txBody>
          <a:bodyPr wrap="square">
            <a:noAutofit/>
            <a:scene3d>
              <a:camera prst="orthographicFront"/>
              <a:lightRig rig="threePt" dir="t"/>
            </a:scene3d>
            <a:sp3d contourW="12700"/>
          </a:bodyPr>
          <a:lstStyle/>
          <a:p>
            <a:pPr defTabSz="457200">
              <a:lnSpc>
                <a:spcPct val="150000"/>
              </a:lnSpc>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7" name="组合 6"/>
          <p:cNvGrpSpPr/>
          <p:nvPr/>
        </p:nvGrpSpPr>
        <p:grpSpPr>
          <a:xfrm>
            <a:off x="1054100" y="4869816"/>
            <a:ext cx="5903487" cy="1478915"/>
            <a:chOff x="-178580" y="5300000"/>
            <a:chExt cx="5904255" cy="482932"/>
          </a:xfrm>
        </p:grpSpPr>
        <p:sp>
          <p:nvSpPr>
            <p:cNvPr id="8" name="矩形 7"/>
            <p:cNvSpPr/>
            <p:nvPr/>
          </p:nvSpPr>
          <p:spPr bwMode="auto">
            <a:xfrm>
              <a:off x="845173" y="5460796"/>
              <a:ext cx="4880502" cy="120266"/>
            </a:xfrm>
            <a:prstGeom prst="rect">
              <a:avLst/>
            </a:prstGeom>
          </p:spPr>
          <p:txBody>
            <a:bodyPr wrap="square">
              <a:spAutoFit/>
              <a:scene3d>
                <a:camera prst="orthographicFront"/>
                <a:lightRig rig="threePt" dir="t"/>
              </a:scene3d>
              <a:sp3d contourW="12700"/>
            </a:bodyPr>
            <a:lstStyle/>
            <a:p>
              <a:pPr algn="r" defTabSz="457200">
                <a:lnSpc>
                  <a:spcPct val="150000"/>
                </a:lnSpc>
              </a:pPr>
              <a:r>
                <a:rPr lang="en-US" altLang="zh-CN" sz="1200" dirty="0">
                  <a:solidFill>
                    <a:srgbClr val="000000">
                      <a:lumMod val="50000"/>
                      <a:lumOff val="50000"/>
                    </a:srgbClr>
                  </a:solidFill>
                  <a:latin typeface="印品黑体"/>
                  <a:ea typeface="微软雅黑" panose="020B0503020204020204" pitchFamily="34" charset="-122"/>
                  <a:cs typeface="+mn-ea"/>
                  <a:sym typeface="+mn-lt"/>
                </a:rPr>
                <a:t> </a:t>
              </a: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9" name="文本框 8"/>
            <p:cNvSpPr txBox="1"/>
            <p:nvPr/>
          </p:nvSpPr>
          <p:spPr>
            <a:xfrm>
              <a:off x="-178580" y="5300000"/>
              <a:ext cx="4843775" cy="482932"/>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l" defTabSz="457200"/>
              <a:r>
                <a:rPr lang="zh-CN" altLang="en-US" sz="1800" dirty="0">
                  <a:solidFill>
                    <a:srgbClr val="000000">
                      <a:lumMod val="85000"/>
                      <a:lumOff val="15000"/>
                    </a:srgbClr>
                  </a:solidFill>
                  <a:latin typeface="印品黑体"/>
                  <a:cs typeface="+mn-ea"/>
                  <a:sym typeface="+mn-lt"/>
                </a:rPr>
                <a:t>注意事项：</a:t>
              </a:r>
              <a:endParaRPr lang="zh-CN" altLang="en-US" sz="1800" dirty="0">
                <a:solidFill>
                  <a:srgbClr val="000000">
                    <a:lumMod val="85000"/>
                    <a:lumOff val="15000"/>
                  </a:srgbClr>
                </a:solidFill>
                <a:latin typeface="印品黑体"/>
                <a:cs typeface="+mn-ea"/>
                <a:sym typeface="+mn-lt"/>
              </a:endParaRPr>
            </a:p>
            <a:p>
              <a:pPr algn="l" defTabSz="457200"/>
              <a:r>
                <a:rPr lang="zh-CN" altLang="en-US" sz="1800" dirty="0">
                  <a:solidFill>
                    <a:srgbClr val="000000">
                      <a:lumMod val="85000"/>
                      <a:lumOff val="15000"/>
                    </a:srgbClr>
                  </a:solidFill>
                  <a:latin typeface="印品黑体"/>
                  <a:cs typeface="+mn-ea"/>
                  <a:sym typeface="+mn-lt"/>
                </a:rPr>
                <a:t>特殊情况下，可通知仓库对物资进行验收，使用部门先使用，后补办入库出库。</a:t>
              </a:r>
              <a:endParaRPr lang="en-US" altLang="zh-CN" sz="1800" dirty="0">
                <a:solidFill>
                  <a:srgbClr val="000000">
                    <a:lumMod val="85000"/>
                    <a:lumOff val="15000"/>
                  </a:srgbClr>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3"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物资的验收</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4"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5" cstate="screen"/>
          <a:srcRect/>
          <a:stretch>
            <a:fillRect/>
          </a:stretch>
        </p:blipFill>
        <p:spPr>
          <a:xfrm rot="16200000">
            <a:off x="10421098" y="224729"/>
            <a:ext cx="721265" cy="553651"/>
          </a:xfrm>
          <a:prstGeom prst="rect">
            <a:avLst/>
          </a:prstGeom>
        </p:spPr>
      </p:pic>
      <p:sp>
        <p:nvSpPr>
          <p:cNvPr id="21" name="矩形 20"/>
          <p:cNvSpPr/>
          <p:nvPr/>
        </p:nvSpPr>
        <p:spPr bwMode="auto">
          <a:xfrm>
            <a:off x="4039733" y="1020459"/>
            <a:ext cx="5903072" cy="245110"/>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65000"/>
                    <a:lumOff val="35000"/>
                  </a:srgbClr>
                </a:solidFill>
                <a:latin typeface="印品黑体"/>
                <a:ea typeface="微软雅黑" panose="020B0503020204020204" pitchFamily="34" charset="-122"/>
                <a:cs typeface="+mn-ea"/>
                <a:sym typeface="+mn-lt"/>
              </a:rPr>
              <a:t> </a:t>
            </a: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11" name="文本框 10"/>
          <p:cNvSpPr txBox="1"/>
          <p:nvPr/>
        </p:nvSpPr>
        <p:spPr>
          <a:xfrm>
            <a:off x="5166995" y="2439035"/>
            <a:ext cx="5208270" cy="1581785"/>
          </a:xfrm>
          <a:prstGeom prst="rect">
            <a:avLst/>
          </a:prstGeom>
          <a:noFill/>
        </p:spPr>
        <p:txBody>
          <a:bodyPr wrap="square" rtlCol="0">
            <a:noAutofit/>
          </a:bodyPr>
          <a:p>
            <a:r>
              <a:rPr lang="zh-CN" sz="2400">
                <a:solidFill>
                  <a:schemeClr val="tx1"/>
                </a:solidFill>
              </a:rPr>
              <a:t>各单位日常购买的办公物资及实验耗材，验收无误后，方可办理入库。入库完成，仓库会及时通知需购部门领取。</a:t>
            </a:r>
            <a:endParaRPr lang="zh-CN"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4471845" y="4094870"/>
            <a:ext cx="3246723" cy="1726975"/>
          </a:xfrm>
          <a:custGeom>
            <a:avLst/>
            <a:gdLst>
              <a:gd name="connsiteX0" fmla="*/ 0 w 3247146"/>
              <a:gd name="connsiteY0" fmla="*/ 0 h 1727200"/>
              <a:gd name="connsiteX1" fmla="*/ 3247146 w 3247146"/>
              <a:gd name="connsiteY1" fmla="*/ 0 h 1727200"/>
              <a:gd name="connsiteX2" fmla="*/ 3247146 w 3247146"/>
              <a:gd name="connsiteY2" fmla="*/ 1727200 h 1727200"/>
              <a:gd name="connsiteX3" fmla="*/ 0 w 3247146"/>
              <a:gd name="connsiteY3" fmla="*/ 1727200 h 1727200"/>
            </a:gdLst>
            <a:ahLst/>
            <a:cxnLst>
              <a:cxn ang="0">
                <a:pos x="connsiteX0" y="connsiteY0"/>
              </a:cxn>
              <a:cxn ang="0">
                <a:pos x="connsiteX1" y="connsiteY1"/>
              </a:cxn>
              <a:cxn ang="0">
                <a:pos x="connsiteX2" y="connsiteY2"/>
              </a:cxn>
              <a:cxn ang="0">
                <a:pos x="connsiteX3" y="connsiteY3"/>
              </a:cxn>
            </a:cxnLst>
            <a:rect l="l" t="t" r="r" b="b"/>
            <a:pathLst>
              <a:path w="3247146" h="1727200">
                <a:moveTo>
                  <a:pt x="0" y="0"/>
                </a:moveTo>
                <a:lnTo>
                  <a:pt x="3247146" y="0"/>
                </a:lnTo>
                <a:lnTo>
                  <a:pt x="3247146" y="1727200"/>
                </a:lnTo>
                <a:lnTo>
                  <a:pt x="0" y="1727200"/>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grpSp>
        <p:nvGrpSpPr>
          <p:cNvPr id="5" name="组合 4"/>
          <p:cNvGrpSpPr/>
          <p:nvPr/>
        </p:nvGrpSpPr>
        <p:grpSpPr>
          <a:xfrm>
            <a:off x="1019350" y="2277117"/>
            <a:ext cx="5750963" cy="1726975"/>
            <a:chOff x="1019482" y="2276173"/>
            <a:chExt cx="5751712" cy="1727200"/>
          </a:xfrm>
        </p:grpSpPr>
        <p:sp>
          <p:nvSpPr>
            <p:cNvPr id="6" name="矩形 5"/>
            <p:cNvSpPr/>
            <p:nvPr/>
          </p:nvSpPr>
          <p:spPr>
            <a:xfrm>
              <a:off x="1019482" y="2276173"/>
              <a:ext cx="3247146" cy="1727200"/>
            </a:xfrm>
            <a:prstGeom prst="rect">
              <a:avLst/>
            </a:pr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defTabSz="457200"/>
              <a:r>
                <a:rPr lang="zh-CN" altLang="en-US" sz="1800" dirty="0">
                  <a:solidFill>
                    <a:schemeClr val="tx1"/>
                  </a:solidFill>
                  <a:latin typeface="印品黑体"/>
                  <a:ea typeface="微软雅黑" panose="020B0503020204020204" pitchFamily="34" charset="-122"/>
                  <a:cs typeface="+mn-ea"/>
                  <a:sym typeface="+mn-lt"/>
                </a:rPr>
                <a:t>学校实行线上办公，每个人有</a:t>
              </a:r>
              <a:r>
                <a:rPr lang="en-US" altLang="zh-CN" sz="1800" dirty="0">
                  <a:solidFill>
                    <a:schemeClr val="tx1"/>
                  </a:solidFill>
                  <a:latin typeface="印品黑体"/>
                  <a:ea typeface="微软雅黑" panose="020B0503020204020204" pitchFamily="34" charset="-122"/>
                  <a:cs typeface="+mn-ea"/>
                  <a:sym typeface="+mn-lt"/>
                </a:rPr>
                <a:t>OA</a:t>
              </a:r>
              <a:r>
                <a:rPr lang="zh-CN" altLang="en-US" sz="1800" dirty="0">
                  <a:solidFill>
                    <a:schemeClr val="tx1"/>
                  </a:solidFill>
                  <a:latin typeface="印品黑体"/>
                  <a:ea typeface="微软雅黑" panose="020B0503020204020204" pitchFamily="34" charset="-122"/>
                  <a:cs typeface="+mn-ea"/>
                  <a:sym typeface="+mn-lt"/>
                </a:rPr>
                <a:t>账号即工号</a:t>
              </a:r>
              <a:endParaRPr lang="zh-CN" altLang="en-US" sz="1800" dirty="0">
                <a:solidFill>
                  <a:schemeClr val="tx1"/>
                </a:solidFill>
                <a:latin typeface="印品黑体"/>
                <a:ea typeface="微软雅黑" panose="020B0503020204020204" pitchFamily="34" charset="-122"/>
                <a:cs typeface="+mn-ea"/>
                <a:sym typeface="+mn-lt"/>
              </a:endParaRPr>
            </a:p>
          </p:txBody>
        </p:sp>
        <p:sp>
          <p:nvSpPr>
            <p:cNvPr id="8" name="文本框 7"/>
            <p:cNvSpPr txBox="1"/>
            <p:nvPr/>
          </p:nvSpPr>
          <p:spPr>
            <a:xfrm>
              <a:off x="5420808" y="2530377"/>
              <a:ext cx="1350386" cy="398832"/>
            </a:xfrm>
            <a:prstGeom prst="rect">
              <a:avLst/>
            </a:prstGeom>
            <a:noFill/>
          </p:spPr>
          <p:txBody>
            <a:bodyPr wrap="square" rtlCol="0">
              <a:spAutoFit/>
              <a:scene3d>
                <a:camera prst="orthographicFront"/>
                <a:lightRig rig="threePt" dir="t"/>
              </a:scene3d>
              <a:sp3d contourW="12700"/>
            </a:bodyPr>
            <a:lstStyle/>
            <a:p>
              <a:pPr algn="dist" defTabSz="457200"/>
              <a:endParaRPr lang="zh-CN" altLang="en-US" sz="2000" b="1" dirty="0">
                <a:solidFill>
                  <a:srgbClr val="FFFFFF"/>
                </a:solidFill>
                <a:latin typeface="印品黑体"/>
                <a:ea typeface="微软雅黑" panose="020B0503020204020204" pitchFamily="34" charset="-122"/>
                <a:cs typeface="+mn-ea"/>
                <a:sym typeface="+mn-lt"/>
              </a:endParaRPr>
            </a:p>
          </p:txBody>
        </p:sp>
      </p:grpSp>
      <p:grpSp>
        <p:nvGrpSpPr>
          <p:cNvPr id="10" name="组合 9"/>
          <p:cNvGrpSpPr/>
          <p:nvPr/>
        </p:nvGrpSpPr>
        <p:grpSpPr>
          <a:xfrm>
            <a:off x="1019042" y="4094870"/>
            <a:ext cx="3246723" cy="1726975"/>
            <a:chOff x="1019175" y="4094163"/>
            <a:chExt cx="3247146" cy="1727200"/>
          </a:xfrm>
        </p:grpSpPr>
        <p:sp>
          <p:nvSpPr>
            <p:cNvPr id="11" name="矩形 10"/>
            <p:cNvSpPr/>
            <p:nvPr/>
          </p:nvSpPr>
          <p:spPr>
            <a:xfrm>
              <a:off x="1019175" y="4094163"/>
              <a:ext cx="3247146" cy="1727200"/>
            </a:xfrm>
            <a:prstGeom prst="rect">
              <a:avLst/>
            </a:prstGeom>
            <a:blipFill dpi="0" rotWithShape="1">
              <a:blip r:embed="rId2"/>
              <a:srcRect/>
              <a:tile tx="0" ty="0" sx="100000" sy="100000" flip="none" algn="ctr"/>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grpSp>
          <p:nvGrpSpPr>
            <p:cNvPr id="12" name="组合 11"/>
            <p:cNvGrpSpPr/>
            <p:nvPr/>
          </p:nvGrpSpPr>
          <p:grpSpPr>
            <a:xfrm>
              <a:off x="1538991" y="4457504"/>
              <a:ext cx="2207514" cy="1014862"/>
              <a:chOff x="2096161" y="2352404"/>
              <a:chExt cx="2535171" cy="1014862"/>
            </a:xfrm>
          </p:grpSpPr>
          <p:sp>
            <p:nvSpPr>
              <p:cNvPr id="13" name="文本框 12"/>
              <p:cNvSpPr txBox="1"/>
              <p:nvPr/>
            </p:nvSpPr>
            <p:spPr>
              <a:xfrm>
                <a:off x="2142110" y="2352404"/>
                <a:ext cx="1996952" cy="1014862"/>
              </a:xfrm>
              <a:prstGeom prst="rect">
                <a:avLst/>
              </a:prstGeom>
              <a:noFill/>
            </p:spPr>
            <p:txBody>
              <a:bodyPr wrap="square" rtlCol="0">
                <a:spAutoFit/>
                <a:scene3d>
                  <a:camera prst="orthographicFront"/>
                  <a:lightRig rig="threePt" dir="t"/>
                </a:scene3d>
                <a:sp3d contourW="12700"/>
              </a:bodyPr>
              <a:lstStyle/>
              <a:p>
                <a:pPr algn="dist" defTabSz="457200"/>
                <a:r>
                  <a:rPr lang="zh-CN" altLang="en-US" sz="2000" b="1" dirty="0">
                    <a:solidFill>
                      <a:schemeClr val="tx1"/>
                    </a:solidFill>
                    <a:latin typeface="印品黑体"/>
                    <a:ea typeface="微软雅黑" panose="020B0503020204020204" pitchFamily="34" charset="-122"/>
                    <a:cs typeface="+mn-ea"/>
                    <a:sym typeface="+mn-lt"/>
                  </a:rPr>
                  <a:t>https://oa.chunlaiedu.com</a:t>
                </a:r>
                <a:endParaRPr lang="zh-CN" altLang="en-US" sz="2000" b="1" dirty="0">
                  <a:solidFill>
                    <a:schemeClr val="tx1"/>
                  </a:solidFill>
                  <a:latin typeface="印品黑体"/>
                  <a:ea typeface="微软雅黑" panose="020B0503020204020204" pitchFamily="34" charset="-122"/>
                  <a:cs typeface="+mn-ea"/>
                  <a:sym typeface="+mn-lt"/>
                </a:endParaRPr>
              </a:p>
            </p:txBody>
          </p:sp>
          <p:sp>
            <p:nvSpPr>
              <p:cNvPr id="14" name="文本框 13"/>
              <p:cNvSpPr txBox="1"/>
              <p:nvPr/>
            </p:nvSpPr>
            <p:spPr>
              <a:xfrm>
                <a:off x="2096161" y="2786027"/>
                <a:ext cx="2535171" cy="245142"/>
              </a:xfrm>
              <a:prstGeom prst="rect">
                <a:avLst/>
              </a:prstGeom>
              <a:noFill/>
            </p:spPr>
            <p:txBody>
              <a:bodyPr wrap="square">
                <a:spAutoFit/>
                <a:scene3d>
                  <a:camera prst="orthographicFront"/>
                  <a:lightRig rig="threePt" dir="t"/>
                </a:scene3d>
                <a:sp3d contourW="12700"/>
              </a:bodyPr>
              <a:lstStyle/>
              <a:p>
                <a:pPr algn="ctr" defTabSz="457200">
                  <a:defRPr/>
                </a:pPr>
                <a:endParaRPr lang="en-US" altLang="zh-CN" sz="1000" dirty="0">
                  <a:solidFill>
                    <a:srgbClr val="FFFFFF"/>
                  </a:solidFill>
                  <a:latin typeface="印品黑体"/>
                  <a:ea typeface="微软雅黑" panose="020B0503020204020204" pitchFamily="34" charset="-122"/>
                  <a:cs typeface="+mn-ea"/>
                  <a:sym typeface="+mn-lt"/>
                </a:endParaRPr>
              </a:p>
            </p:txBody>
          </p:sp>
        </p:grpSp>
      </p:grpSp>
      <p:cxnSp>
        <p:nvCxnSpPr>
          <p:cNvPr id="23" name="直接连接符 22"/>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rotWithShape="1">
          <a:blip r:embed="rId3" cstate="screen"/>
          <a:srcRect/>
          <a:stretch>
            <a:fillRect/>
          </a:stretch>
        </p:blipFill>
        <p:spPr>
          <a:xfrm>
            <a:off x="1019042" y="602047"/>
            <a:ext cx="2895179" cy="627759"/>
          </a:xfrm>
          <a:prstGeom prst="rect">
            <a:avLst/>
          </a:prstGeom>
        </p:spPr>
      </p:pic>
      <p:sp>
        <p:nvSpPr>
          <p:cNvPr id="25" name="文本框 24"/>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如何领取物资</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26" name="图片 25"/>
          <p:cNvPicPr>
            <a:picLocks noChangeAspect="1"/>
          </p:cNvPicPr>
          <p:nvPr/>
        </p:nvPicPr>
        <p:blipFill rotWithShape="1">
          <a:blip r:embed="rId4" cstate="screen"/>
          <a:srcRect/>
          <a:stretch>
            <a:fillRect/>
          </a:stretch>
        </p:blipFill>
        <p:spPr>
          <a:xfrm rot="16200000">
            <a:off x="11312126" y="-139516"/>
            <a:ext cx="600790" cy="882302"/>
          </a:xfrm>
          <a:prstGeom prst="rect">
            <a:avLst/>
          </a:prstGeom>
        </p:spPr>
      </p:pic>
      <p:pic>
        <p:nvPicPr>
          <p:cNvPr id="27" name="图片 26"/>
          <p:cNvPicPr>
            <a:picLocks noChangeAspect="1"/>
          </p:cNvPicPr>
          <p:nvPr/>
        </p:nvPicPr>
        <p:blipFill rotWithShape="1">
          <a:blip r:embed="rId5" cstate="screen"/>
          <a:srcRect/>
          <a:stretch>
            <a:fillRect/>
          </a:stretch>
        </p:blipFill>
        <p:spPr>
          <a:xfrm rot="16200000">
            <a:off x="10421098" y="224729"/>
            <a:ext cx="721265" cy="553651"/>
          </a:xfrm>
          <a:prstGeom prst="rect">
            <a:avLst/>
          </a:prstGeom>
        </p:spPr>
      </p:pic>
      <p:pic>
        <p:nvPicPr>
          <p:cNvPr id="20" name="图片 19"/>
          <p:cNvPicPr>
            <a:picLocks noChangeAspect="1"/>
          </p:cNvPicPr>
          <p:nvPr/>
        </p:nvPicPr>
        <p:blipFill>
          <a:blip r:embed="rId6"/>
          <a:stretch>
            <a:fillRect/>
          </a:stretch>
        </p:blipFill>
        <p:spPr>
          <a:xfrm>
            <a:off x="4471670" y="2277110"/>
            <a:ext cx="3246120" cy="1729105"/>
          </a:xfrm>
          <a:prstGeom prst="rect">
            <a:avLst/>
          </a:prstGeom>
        </p:spPr>
      </p:pic>
      <p:pic>
        <p:nvPicPr>
          <p:cNvPr id="21" name="图片 20"/>
          <p:cNvPicPr>
            <a:picLocks noChangeAspect="1"/>
          </p:cNvPicPr>
          <p:nvPr/>
        </p:nvPicPr>
        <p:blipFill>
          <a:blip r:embed="rId7"/>
          <a:stretch>
            <a:fillRect/>
          </a:stretch>
        </p:blipFill>
        <p:spPr>
          <a:xfrm>
            <a:off x="7924800" y="2290445"/>
            <a:ext cx="2936240" cy="1646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20360" y="2531110"/>
            <a:ext cx="1350010" cy="398780"/>
          </a:xfrm>
          <a:prstGeom prst="rect">
            <a:avLst/>
          </a:prstGeom>
          <a:noFill/>
        </p:spPr>
        <p:txBody>
          <a:bodyPr wrap="square" rtlCol="0">
            <a:spAutoFit/>
            <a:scene3d>
              <a:camera prst="orthographicFront"/>
              <a:lightRig rig="threePt" dir="t"/>
            </a:scene3d>
            <a:sp3d contourW="12700"/>
          </a:bodyPr>
          <a:lstStyle/>
          <a:p>
            <a:pPr algn="dist" defTabSz="457200"/>
            <a:endParaRPr lang="zh-CN" altLang="en-US" sz="2000" b="1" dirty="0">
              <a:solidFill>
                <a:srgbClr val="FFFFFF"/>
              </a:solidFill>
              <a:latin typeface="印品黑体"/>
              <a:ea typeface="微软雅黑" panose="020B0503020204020204" pitchFamily="34" charset="-122"/>
              <a:cs typeface="+mn-ea"/>
              <a:sym typeface="+mn-lt"/>
            </a:endParaRPr>
          </a:p>
        </p:txBody>
      </p:sp>
      <p:cxnSp>
        <p:nvCxnSpPr>
          <p:cNvPr id="23" name="直接连接符 22"/>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25" name="文本框 24"/>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出库申请单</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26" name="图片 25"/>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27" name="图片 26"/>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pic>
        <p:nvPicPr>
          <p:cNvPr id="2" name="图片 1"/>
          <p:cNvPicPr>
            <a:picLocks noChangeAspect="1"/>
          </p:cNvPicPr>
          <p:nvPr/>
        </p:nvPicPr>
        <p:blipFill>
          <a:blip r:embed="rId4"/>
          <a:stretch>
            <a:fillRect/>
          </a:stretch>
        </p:blipFill>
        <p:spPr>
          <a:xfrm>
            <a:off x="245745" y="1557020"/>
            <a:ext cx="11807825" cy="4470400"/>
          </a:xfrm>
          <a:prstGeom prst="rect">
            <a:avLst/>
          </a:prstGeom>
        </p:spPr>
      </p:pic>
      <p:sp>
        <p:nvSpPr>
          <p:cNvPr id="3" name="文本框 2"/>
          <p:cNvSpPr txBox="1"/>
          <p:nvPr/>
        </p:nvSpPr>
        <p:spPr>
          <a:xfrm>
            <a:off x="538480" y="6318885"/>
            <a:ext cx="4458970" cy="383540"/>
          </a:xfrm>
          <a:prstGeom prst="rect">
            <a:avLst/>
          </a:prstGeom>
          <a:noFill/>
        </p:spPr>
        <p:txBody>
          <a:bodyPr wrap="square" rtlCol="0">
            <a:spAutoFit/>
          </a:bodyPr>
          <a:p>
            <a:r>
              <a:rPr lang="zh-CN" altLang="en-US"/>
              <a:t>注：物料编码询问仓库工作人员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f01fbe42-a32f-404d-8e82-be153ff48612" descr="aQUAAB+LCAAAAAAABADFk1FPgzAQx79L1Tc0bCbO8cY0mD3oTEb0YdlDpbfRSctSiplZ+O620DI2cG5Phhe4/u/u978eW3Qpv9eAPDRlWMhHipcCs7EEhhw0JsjjeZI4aEQ5oXz5JNJ8nSFvtq3TmifvVMZvOMlB53IqKU6qT6+lt7JnyinLmZG5N64K4U0j1HOrICUkgaZszCWIr7pDT8fK96kUqkGQCoalarh1iytkjpB3r3SFTiawUYUcFFZYlsfg6QF0+tQH2qZPVnkmGXC5S3rFanSgqDr8tvN26hqnfziP62HHRPoDt/RgKk9jvIYXVUrzmgnoEJrX5vZgVV/1sme7cH7lDWFzpkOd0fTWdR1H6cuWO3hD0IU97wCvF/EhTVLx9yJaWet8sljQCMIYGFhNSLn0OVHMxG7hSNBlLDlkmQlMPlYQyUaaN9CqPItVzYsguA38u2EfWXtu0bWNtuGp23igP+WaypTmPSm/GUg/itSYDXllqIy3fFakvbP20GLu3WUVPLKC/2bu+E82wtHnid7m6vkBprIifmkFAAA="/>
          <p:cNvGrpSpPr>
            <a:grpSpLocks noChangeAspect="1"/>
          </p:cNvGrpSpPr>
          <p:nvPr/>
        </p:nvGrpSpPr>
        <p:grpSpPr>
          <a:xfrm>
            <a:off x="1721138" y="2345673"/>
            <a:ext cx="2068805" cy="2053602"/>
            <a:chOff x="1792011" y="1876642"/>
            <a:chExt cx="2069074" cy="2053869"/>
          </a:xfrm>
        </p:grpSpPr>
        <p:sp>
          <p:nvSpPr>
            <p:cNvPr id="3" name="ValueShape"/>
            <p:cNvSpPr/>
            <p:nvPr/>
          </p:nvSpPr>
          <p:spPr>
            <a:xfrm flipH="1">
              <a:off x="1822678" y="1892105"/>
              <a:ext cx="2007151" cy="2003892"/>
            </a:xfrm>
            <a:prstGeom prst="arc">
              <a:avLst>
                <a:gd name="adj1" fmla="val 16200000"/>
                <a:gd name="adj2" fmla="val 12096000"/>
              </a:avLst>
            </a:prstGeom>
            <a:noFill/>
            <a:ln w="76200" cap="rnd">
              <a:solidFill>
                <a:srgbClr val="2D65D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sz="1800" dirty="0">
                <a:solidFill>
                  <a:srgbClr val="000000"/>
                </a:solidFill>
                <a:latin typeface="印品黑体"/>
                <a:ea typeface="微软雅黑" panose="020B0503020204020204" pitchFamily="34" charset="-122"/>
                <a:cs typeface="+mn-ea"/>
                <a:sym typeface="+mn-lt"/>
              </a:endParaRPr>
            </a:p>
          </p:txBody>
        </p:sp>
        <p:sp>
          <p:nvSpPr>
            <p:cNvPr id="4" name="ValueBack"/>
            <p:cNvSpPr/>
            <p:nvPr/>
          </p:nvSpPr>
          <p:spPr bwMode="auto">
            <a:xfrm>
              <a:off x="1792011" y="1876642"/>
              <a:ext cx="2069074" cy="2053869"/>
            </a:xfrm>
            <a:custGeom>
              <a:avLst/>
              <a:gdLst>
                <a:gd name="connsiteX0" fmla="*/ 1136465 w 2069074"/>
                <a:gd name="connsiteY0" fmla="*/ 1998089 h 2053869"/>
                <a:gd name="connsiteX1" fmla="*/ 1168438 w 2069074"/>
                <a:gd name="connsiteY1" fmla="*/ 2022204 h 2053869"/>
                <a:gd name="connsiteX2" fmla="*/ 1143570 w 2069074"/>
                <a:gd name="connsiteY2" fmla="*/ 2053209 h 2053869"/>
                <a:gd name="connsiteX3" fmla="*/ 1111597 w 2069074"/>
                <a:gd name="connsiteY3" fmla="*/ 2029094 h 2053869"/>
                <a:gd name="connsiteX4" fmla="*/ 1136465 w 2069074"/>
                <a:gd name="connsiteY4" fmla="*/ 1998089 h 2053869"/>
                <a:gd name="connsiteX5" fmla="*/ 933322 w 2069074"/>
                <a:gd name="connsiteY5" fmla="*/ 1998089 h 2053869"/>
                <a:gd name="connsiteX6" fmla="*/ 958190 w 2069074"/>
                <a:gd name="connsiteY6" fmla="*/ 2029094 h 2053869"/>
                <a:gd name="connsiteX7" fmla="*/ 926217 w 2069074"/>
                <a:gd name="connsiteY7" fmla="*/ 2053209 h 2053869"/>
                <a:gd name="connsiteX8" fmla="*/ 901349 w 2069074"/>
                <a:gd name="connsiteY8" fmla="*/ 2022204 h 2053869"/>
                <a:gd name="connsiteX9" fmla="*/ 933322 w 2069074"/>
                <a:gd name="connsiteY9" fmla="*/ 1998089 h 2053869"/>
                <a:gd name="connsiteX10" fmla="*/ 1337052 w 2069074"/>
                <a:gd name="connsiteY10" fmla="*/ 1957272 h 2053869"/>
                <a:gd name="connsiteX11" fmla="*/ 1372460 w 2069074"/>
                <a:gd name="connsiteY11" fmla="*/ 1974497 h 2053869"/>
                <a:gd name="connsiteX12" fmla="*/ 1354756 w 2069074"/>
                <a:gd name="connsiteY12" fmla="*/ 2008946 h 2053869"/>
                <a:gd name="connsiteX13" fmla="*/ 1319349 w 2069074"/>
                <a:gd name="connsiteY13" fmla="*/ 1991722 h 2053869"/>
                <a:gd name="connsiteX14" fmla="*/ 1337052 w 2069074"/>
                <a:gd name="connsiteY14" fmla="*/ 1957272 h 2053869"/>
                <a:gd name="connsiteX15" fmla="*/ 735602 w 2069074"/>
                <a:gd name="connsiteY15" fmla="*/ 1957272 h 2053869"/>
                <a:gd name="connsiteX16" fmla="*/ 753305 w 2069074"/>
                <a:gd name="connsiteY16" fmla="*/ 1991722 h 2053869"/>
                <a:gd name="connsiteX17" fmla="*/ 717898 w 2069074"/>
                <a:gd name="connsiteY17" fmla="*/ 2008946 h 2053869"/>
                <a:gd name="connsiteX18" fmla="*/ 700195 w 2069074"/>
                <a:gd name="connsiteY18" fmla="*/ 1974497 h 2053869"/>
                <a:gd name="connsiteX19" fmla="*/ 735602 w 2069074"/>
                <a:gd name="connsiteY19" fmla="*/ 1957272 h 2053869"/>
                <a:gd name="connsiteX20" fmla="*/ 1547781 w 2069074"/>
                <a:gd name="connsiteY20" fmla="*/ 1870614 h 2053869"/>
                <a:gd name="connsiteX21" fmla="*/ 1564600 w 2069074"/>
                <a:gd name="connsiteY21" fmla="*/ 1883533 h 2053869"/>
                <a:gd name="connsiteX22" fmla="*/ 1553978 w 2069074"/>
                <a:gd name="connsiteY22" fmla="*/ 1921427 h 2053869"/>
                <a:gd name="connsiteX23" fmla="*/ 1515030 w 2069074"/>
                <a:gd name="connsiteY23" fmla="*/ 1911092 h 2053869"/>
                <a:gd name="connsiteX24" fmla="*/ 1525652 w 2069074"/>
                <a:gd name="connsiteY24" fmla="*/ 1873198 h 2053869"/>
                <a:gd name="connsiteX25" fmla="*/ 1547781 w 2069074"/>
                <a:gd name="connsiteY25" fmla="*/ 1870614 h 2053869"/>
                <a:gd name="connsiteX26" fmla="*/ 524872 w 2069074"/>
                <a:gd name="connsiteY26" fmla="*/ 1870614 h 2053869"/>
                <a:gd name="connsiteX27" fmla="*/ 547002 w 2069074"/>
                <a:gd name="connsiteY27" fmla="*/ 1873198 h 2053869"/>
                <a:gd name="connsiteX28" fmla="*/ 557624 w 2069074"/>
                <a:gd name="connsiteY28" fmla="*/ 1911092 h 2053869"/>
                <a:gd name="connsiteX29" fmla="*/ 518676 w 2069074"/>
                <a:gd name="connsiteY29" fmla="*/ 1921427 h 2053869"/>
                <a:gd name="connsiteX30" fmla="*/ 508054 w 2069074"/>
                <a:gd name="connsiteY30" fmla="*/ 1883533 h 2053869"/>
                <a:gd name="connsiteX31" fmla="*/ 524872 w 2069074"/>
                <a:gd name="connsiteY31" fmla="*/ 1870614 h 2053869"/>
                <a:gd name="connsiteX32" fmla="*/ 1710685 w 2069074"/>
                <a:gd name="connsiteY32" fmla="*/ 1746594 h 2053869"/>
                <a:gd name="connsiteX33" fmla="*/ 1729632 w 2069074"/>
                <a:gd name="connsiteY33" fmla="*/ 1757360 h 2053869"/>
                <a:gd name="connsiteX34" fmla="*/ 1729632 w 2069074"/>
                <a:gd name="connsiteY34" fmla="*/ 1795254 h 2053869"/>
                <a:gd name="connsiteX35" fmla="*/ 1688293 w 2069074"/>
                <a:gd name="connsiteY35" fmla="*/ 1791809 h 2053869"/>
                <a:gd name="connsiteX36" fmla="*/ 1691738 w 2069074"/>
                <a:gd name="connsiteY36" fmla="*/ 1753915 h 2053869"/>
                <a:gd name="connsiteX37" fmla="*/ 1710685 w 2069074"/>
                <a:gd name="connsiteY37" fmla="*/ 1746594 h 2053869"/>
                <a:gd name="connsiteX38" fmla="*/ 361252 w 2069074"/>
                <a:gd name="connsiteY38" fmla="*/ 1746594 h 2053869"/>
                <a:gd name="connsiteX39" fmla="*/ 380199 w 2069074"/>
                <a:gd name="connsiteY39" fmla="*/ 1753915 h 2053869"/>
                <a:gd name="connsiteX40" fmla="*/ 383644 w 2069074"/>
                <a:gd name="connsiteY40" fmla="*/ 1791809 h 2053869"/>
                <a:gd name="connsiteX41" fmla="*/ 342305 w 2069074"/>
                <a:gd name="connsiteY41" fmla="*/ 1795254 h 2053869"/>
                <a:gd name="connsiteX42" fmla="*/ 342305 w 2069074"/>
                <a:gd name="connsiteY42" fmla="*/ 1757360 h 2053869"/>
                <a:gd name="connsiteX43" fmla="*/ 361252 w 2069074"/>
                <a:gd name="connsiteY43" fmla="*/ 1746594 h 2053869"/>
                <a:gd name="connsiteX44" fmla="*/ 1846068 w 2069074"/>
                <a:gd name="connsiteY44" fmla="*/ 1590238 h 2053869"/>
                <a:gd name="connsiteX45" fmla="*/ 1868029 w 2069074"/>
                <a:gd name="connsiteY45" fmla="*/ 1594544 h 2053869"/>
                <a:gd name="connsiteX46" fmla="*/ 1871474 w 2069074"/>
                <a:gd name="connsiteY46" fmla="*/ 1632438 h 2053869"/>
                <a:gd name="connsiteX47" fmla="*/ 1833580 w 2069074"/>
                <a:gd name="connsiteY47" fmla="*/ 1639328 h 2053869"/>
                <a:gd name="connsiteX48" fmla="*/ 1826690 w 2069074"/>
                <a:gd name="connsiteY48" fmla="*/ 1601434 h 2053869"/>
                <a:gd name="connsiteX49" fmla="*/ 1846068 w 2069074"/>
                <a:gd name="connsiteY49" fmla="*/ 1590238 h 2053869"/>
                <a:gd name="connsiteX50" fmla="*/ 225870 w 2069074"/>
                <a:gd name="connsiteY50" fmla="*/ 1590238 h 2053869"/>
                <a:gd name="connsiteX51" fmla="*/ 245248 w 2069074"/>
                <a:gd name="connsiteY51" fmla="*/ 1601434 h 2053869"/>
                <a:gd name="connsiteX52" fmla="*/ 238358 w 2069074"/>
                <a:gd name="connsiteY52" fmla="*/ 1639328 h 2053869"/>
                <a:gd name="connsiteX53" fmla="*/ 200464 w 2069074"/>
                <a:gd name="connsiteY53" fmla="*/ 1632438 h 2053869"/>
                <a:gd name="connsiteX54" fmla="*/ 203909 w 2069074"/>
                <a:gd name="connsiteY54" fmla="*/ 1594544 h 2053869"/>
                <a:gd name="connsiteX55" fmla="*/ 225870 w 2069074"/>
                <a:gd name="connsiteY55" fmla="*/ 1590238 h 2053869"/>
                <a:gd name="connsiteX56" fmla="*/ 1945222 w 2069074"/>
                <a:gd name="connsiteY56" fmla="*/ 1410596 h 2053869"/>
                <a:gd name="connsiteX57" fmla="*/ 1966909 w 2069074"/>
                <a:gd name="connsiteY57" fmla="*/ 1411457 h 2053869"/>
                <a:gd name="connsiteX58" fmla="*/ 1981072 w 2069074"/>
                <a:gd name="connsiteY58" fmla="*/ 1449351 h 2053869"/>
                <a:gd name="connsiteX59" fmla="*/ 1945664 w 2069074"/>
                <a:gd name="connsiteY59" fmla="*/ 1463130 h 2053869"/>
                <a:gd name="connsiteX60" fmla="*/ 1931502 w 2069074"/>
                <a:gd name="connsiteY60" fmla="*/ 1425236 h 2053869"/>
                <a:gd name="connsiteX61" fmla="*/ 1945222 w 2069074"/>
                <a:gd name="connsiteY61" fmla="*/ 1410596 h 2053869"/>
                <a:gd name="connsiteX62" fmla="*/ 127431 w 2069074"/>
                <a:gd name="connsiteY62" fmla="*/ 1410596 h 2053869"/>
                <a:gd name="connsiteX63" fmla="*/ 141152 w 2069074"/>
                <a:gd name="connsiteY63" fmla="*/ 1425236 h 2053869"/>
                <a:gd name="connsiteX64" fmla="*/ 126989 w 2069074"/>
                <a:gd name="connsiteY64" fmla="*/ 1463130 h 2053869"/>
                <a:gd name="connsiteX65" fmla="*/ 91582 w 2069074"/>
                <a:gd name="connsiteY65" fmla="*/ 1449351 h 2053869"/>
                <a:gd name="connsiteX66" fmla="*/ 105744 w 2069074"/>
                <a:gd name="connsiteY66" fmla="*/ 1411457 h 2053869"/>
                <a:gd name="connsiteX67" fmla="*/ 127431 w 2069074"/>
                <a:gd name="connsiteY67" fmla="*/ 1410596 h 2053869"/>
                <a:gd name="connsiteX68" fmla="*/ 2027704 w 2069074"/>
                <a:gd name="connsiteY68" fmla="*/ 1209836 h 2053869"/>
                <a:gd name="connsiteX69" fmla="*/ 2048373 w 2069074"/>
                <a:gd name="connsiteY69" fmla="*/ 1240841 h 2053869"/>
                <a:gd name="connsiteX70" fmla="*/ 2013924 w 2069074"/>
                <a:gd name="connsiteY70" fmla="*/ 1261511 h 2053869"/>
                <a:gd name="connsiteX71" fmla="*/ 1993254 w 2069074"/>
                <a:gd name="connsiteY71" fmla="*/ 1230506 h 2053869"/>
                <a:gd name="connsiteX72" fmla="*/ 2027704 w 2069074"/>
                <a:gd name="connsiteY72" fmla="*/ 1209836 h 2053869"/>
                <a:gd name="connsiteX73" fmla="*/ 44234 w 2069074"/>
                <a:gd name="connsiteY73" fmla="*/ 1209836 h 2053869"/>
                <a:gd name="connsiteX74" fmla="*/ 78683 w 2069074"/>
                <a:gd name="connsiteY74" fmla="*/ 1230506 h 2053869"/>
                <a:gd name="connsiteX75" fmla="*/ 58013 w 2069074"/>
                <a:gd name="connsiteY75" fmla="*/ 1261511 h 2053869"/>
                <a:gd name="connsiteX76" fmla="*/ 23564 w 2069074"/>
                <a:gd name="connsiteY76" fmla="*/ 1240841 h 2053869"/>
                <a:gd name="connsiteX77" fmla="*/ 44234 w 2069074"/>
                <a:gd name="connsiteY77" fmla="*/ 1209836 h 2053869"/>
                <a:gd name="connsiteX78" fmla="*/ 2041513 w 2069074"/>
                <a:gd name="connsiteY78" fmla="*/ 998156 h 2053869"/>
                <a:gd name="connsiteX79" fmla="*/ 2069074 w 2069074"/>
                <a:gd name="connsiteY79" fmla="*/ 1025717 h 2053869"/>
                <a:gd name="connsiteX80" fmla="*/ 2041513 w 2069074"/>
                <a:gd name="connsiteY80" fmla="*/ 1053278 h 2053869"/>
                <a:gd name="connsiteX81" fmla="*/ 2013952 w 2069074"/>
                <a:gd name="connsiteY81" fmla="*/ 1025717 h 2053869"/>
                <a:gd name="connsiteX82" fmla="*/ 2041513 w 2069074"/>
                <a:gd name="connsiteY82" fmla="*/ 998156 h 2053869"/>
                <a:gd name="connsiteX83" fmla="*/ 27561 w 2069074"/>
                <a:gd name="connsiteY83" fmla="*/ 998156 h 2053869"/>
                <a:gd name="connsiteX84" fmla="*/ 55122 w 2069074"/>
                <a:gd name="connsiteY84" fmla="*/ 1025717 h 2053869"/>
                <a:gd name="connsiteX85" fmla="*/ 27561 w 2069074"/>
                <a:gd name="connsiteY85" fmla="*/ 1053278 h 2053869"/>
                <a:gd name="connsiteX86" fmla="*/ 0 w 2069074"/>
                <a:gd name="connsiteY86" fmla="*/ 1025717 h 2053869"/>
                <a:gd name="connsiteX87" fmla="*/ 27561 w 2069074"/>
                <a:gd name="connsiteY87" fmla="*/ 998156 h 2053869"/>
                <a:gd name="connsiteX88" fmla="*/ 2013924 w 2069074"/>
                <a:gd name="connsiteY88" fmla="*/ 792358 h 2053869"/>
                <a:gd name="connsiteX89" fmla="*/ 2048373 w 2069074"/>
                <a:gd name="connsiteY89" fmla="*/ 813028 h 2053869"/>
                <a:gd name="connsiteX90" fmla="*/ 2027704 w 2069074"/>
                <a:gd name="connsiteY90" fmla="*/ 844033 h 2053869"/>
                <a:gd name="connsiteX91" fmla="*/ 1993254 w 2069074"/>
                <a:gd name="connsiteY91" fmla="*/ 823363 h 2053869"/>
                <a:gd name="connsiteX92" fmla="*/ 2013924 w 2069074"/>
                <a:gd name="connsiteY92" fmla="*/ 792358 h 2053869"/>
                <a:gd name="connsiteX93" fmla="*/ 58013 w 2069074"/>
                <a:gd name="connsiteY93" fmla="*/ 792358 h 2053869"/>
                <a:gd name="connsiteX94" fmla="*/ 78683 w 2069074"/>
                <a:gd name="connsiteY94" fmla="*/ 823363 h 2053869"/>
                <a:gd name="connsiteX95" fmla="*/ 44234 w 2069074"/>
                <a:gd name="connsiteY95" fmla="*/ 844033 h 2053869"/>
                <a:gd name="connsiteX96" fmla="*/ 23564 w 2069074"/>
                <a:gd name="connsiteY96" fmla="*/ 813028 h 2053869"/>
                <a:gd name="connsiteX97" fmla="*/ 58013 w 2069074"/>
                <a:gd name="connsiteY97" fmla="*/ 792358 h 2053869"/>
                <a:gd name="connsiteX98" fmla="*/ 1966024 w 2069074"/>
                <a:gd name="connsiteY98" fmla="*/ 592741 h 2053869"/>
                <a:gd name="connsiteX99" fmla="*/ 1981072 w 2069074"/>
                <a:gd name="connsiteY99" fmla="*/ 607382 h 2053869"/>
                <a:gd name="connsiteX100" fmla="*/ 1966909 w 2069074"/>
                <a:gd name="connsiteY100" fmla="*/ 645276 h 2053869"/>
                <a:gd name="connsiteX101" fmla="*/ 1931502 w 2069074"/>
                <a:gd name="connsiteY101" fmla="*/ 631497 h 2053869"/>
                <a:gd name="connsiteX102" fmla="*/ 1945664 w 2069074"/>
                <a:gd name="connsiteY102" fmla="*/ 593603 h 2053869"/>
                <a:gd name="connsiteX103" fmla="*/ 1966024 w 2069074"/>
                <a:gd name="connsiteY103" fmla="*/ 592741 h 2053869"/>
                <a:gd name="connsiteX104" fmla="*/ 106630 w 2069074"/>
                <a:gd name="connsiteY104" fmla="*/ 592741 h 2053869"/>
                <a:gd name="connsiteX105" fmla="*/ 126989 w 2069074"/>
                <a:gd name="connsiteY105" fmla="*/ 593603 h 2053869"/>
                <a:gd name="connsiteX106" fmla="*/ 141152 w 2069074"/>
                <a:gd name="connsiteY106" fmla="*/ 631497 h 2053869"/>
                <a:gd name="connsiteX107" fmla="*/ 105744 w 2069074"/>
                <a:gd name="connsiteY107" fmla="*/ 645276 h 2053869"/>
                <a:gd name="connsiteX108" fmla="*/ 91582 w 2069074"/>
                <a:gd name="connsiteY108" fmla="*/ 607382 h 2053869"/>
                <a:gd name="connsiteX109" fmla="*/ 106630 w 2069074"/>
                <a:gd name="connsiteY109" fmla="*/ 592741 h 2053869"/>
                <a:gd name="connsiteX110" fmla="*/ 1855111 w 2069074"/>
                <a:gd name="connsiteY110" fmla="*/ 409371 h 2053869"/>
                <a:gd name="connsiteX111" fmla="*/ 1871474 w 2069074"/>
                <a:gd name="connsiteY111" fmla="*/ 421859 h 2053869"/>
                <a:gd name="connsiteX112" fmla="*/ 1868029 w 2069074"/>
                <a:gd name="connsiteY112" fmla="*/ 459753 h 2053869"/>
                <a:gd name="connsiteX113" fmla="*/ 1826690 w 2069074"/>
                <a:gd name="connsiteY113" fmla="*/ 452863 h 2053869"/>
                <a:gd name="connsiteX114" fmla="*/ 1833580 w 2069074"/>
                <a:gd name="connsiteY114" fmla="*/ 414969 h 2053869"/>
                <a:gd name="connsiteX115" fmla="*/ 1855111 w 2069074"/>
                <a:gd name="connsiteY115" fmla="*/ 409371 h 2053869"/>
                <a:gd name="connsiteX116" fmla="*/ 216827 w 2069074"/>
                <a:gd name="connsiteY116" fmla="*/ 409371 h 2053869"/>
                <a:gd name="connsiteX117" fmla="*/ 238358 w 2069074"/>
                <a:gd name="connsiteY117" fmla="*/ 414969 h 2053869"/>
                <a:gd name="connsiteX118" fmla="*/ 245248 w 2069074"/>
                <a:gd name="connsiteY118" fmla="*/ 452863 h 2053869"/>
                <a:gd name="connsiteX119" fmla="*/ 203909 w 2069074"/>
                <a:gd name="connsiteY119" fmla="*/ 459753 h 2053869"/>
                <a:gd name="connsiteX120" fmla="*/ 200464 w 2069074"/>
                <a:gd name="connsiteY120" fmla="*/ 421859 h 2053869"/>
                <a:gd name="connsiteX121" fmla="*/ 216827 w 2069074"/>
                <a:gd name="connsiteY121" fmla="*/ 409371 h 2053869"/>
                <a:gd name="connsiteX122" fmla="*/ 1707671 w 2069074"/>
                <a:gd name="connsiteY122" fmla="*/ 252728 h 2053869"/>
                <a:gd name="connsiteX123" fmla="*/ 1729632 w 2069074"/>
                <a:gd name="connsiteY123" fmla="*/ 260049 h 2053869"/>
                <a:gd name="connsiteX124" fmla="*/ 1729632 w 2069074"/>
                <a:gd name="connsiteY124" fmla="*/ 297943 h 2053869"/>
                <a:gd name="connsiteX125" fmla="*/ 1691738 w 2069074"/>
                <a:gd name="connsiteY125" fmla="*/ 301388 h 2053869"/>
                <a:gd name="connsiteX126" fmla="*/ 1688293 w 2069074"/>
                <a:gd name="connsiteY126" fmla="*/ 263494 h 2053869"/>
                <a:gd name="connsiteX127" fmla="*/ 1707671 w 2069074"/>
                <a:gd name="connsiteY127" fmla="*/ 252728 h 2053869"/>
                <a:gd name="connsiteX128" fmla="*/ 364266 w 2069074"/>
                <a:gd name="connsiteY128" fmla="*/ 252728 h 2053869"/>
                <a:gd name="connsiteX129" fmla="*/ 383644 w 2069074"/>
                <a:gd name="connsiteY129" fmla="*/ 263494 h 2053869"/>
                <a:gd name="connsiteX130" fmla="*/ 380199 w 2069074"/>
                <a:gd name="connsiteY130" fmla="*/ 301388 h 2053869"/>
                <a:gd name="connsiteX131" fmla="*/ 342305 w 2069074"/>
                <a:gd name="connsiteY131" fmla="*/ 297943 h 2053869"/>
                <a:gd name="connsiteX132" fmla="*/ 342305 w 2069074"/>
                <a:gd name="connsiteY132" fmla="*/ 260049 h 2053869"/>
                <a:gd name="connsiteX133" fmla="*/ 364266 w 2069074"/>
                <a:gd name="connsiteY133" fmla="*/ 252728 h 2053869"/>
                <a:gd name="connsiteX134" fmla="*/ 1531848 w 2069074"/>
                <a:gd name="connsiteY134" fmla="*/ 130286 h 2053869"/>
                <a:gd name="connsiteX135" fmla="*/ 1553978 w 2069074"/>
                <a:gd name="connsiteY135" fmla="*/ 132870 h 2053869"/>
                <a:gd name="connsiteX136" fmla="*/ 1564600 w 2069074"/>
                <a:gd name="connsiteY136" fmla="*/ 170764 h 2053869"/>
                <a:gd name="connsiteX137" fmla="*/ 1525652 w 2069074"/>
                <a:gd name="connsiteY137" fmla="*/ 181099 h 2053869"/>
                <a:gd name="connsiteX138" fmla="*/ 1515030 w 2069074"/>
                <a:gd name="connsiteY138" fmla="*/ 143205 h 2053869"/>
                <a:gd name="connsiteX139" fmla="*/ 1531848 w 2069074"/>
                <a:gd name="connsiteY139" fmla="*/ 130286 h 2053869"/>
                <a:gd name="connsiteX140" fmla="*/ 540805 w 2069074"/>
                <a:gd name="connsiteY140" fmla="*/ 130286 h 2053869"/>
                <a:gd name="connsiteX141" fmla="*/ 557624 w 2069074"/>
                <a:gd name="connsiteY141" fmla="*/ 143205 h 2053869"/>
                <a:gd name="connsiteX142" fmla="*/ 547002 w 2069074"/>
                <a:gd name="connsiteY142" fmla="*/ 181099 h 2053869"/>
                <a:gd name="connsiteX143" fmla="*/ 508054 w 2069074"/>
                <a:gd name="connsiteY143" fmla="*/ 170764 h 2053869"/>
                <a:gd name="connsiteX144" fmla="*/ 518676 w 2069074"/>
                <a:gd name="connsiteY144" fmla="*/ 132870 h 2053869"/>
                <a:gd name="connsiteX145" fmla="*/ 540805 w 2069074"/>
                <a:gd name="connsiteY145" fmla="*/ 130286 h 2053869"/>
                <a:gd name="connsiteX146" fmla="*/ 1354756 w 2069074"/>
                <a:gd name="connsiteY146" fmla="*/ 46357 h 2053869"/>
                <a:gd name="connsiteX147" fmla="*/ 1372460 w 2069074"/>
                <a:gd name="connsiteY147" fmla="*/ 80806 h 2053869"/>
                <a:gd name="connsiteX148" fmla="*/ 1337052 w 2069074"/>
                <a:gd name="connsiteY148" fmla="*/ 98031 h 2053869"/>
                <a:gd name="connsiteX149" fmla="*/ 1319349 w 2069074"/>
                <a:gd name="connsiteY149" fmla="*/ 63582 h 2053869"/>
                <a:gd name="connsiteX150" fmla="*/ 1354756 w 2069074"/>
                <a:gd name="connsiteY150" fmla="*/ 46357 h 2053869"/>
                <a:gd name="connsiteX151" fmla="*/ 717898 w 2069074"/>
                <a:gd name="connsiteY151" fmla="*/ 46357 h 2053869"/>
                <a:gd name="connsiteX152" fmla="*/ 753305 w 2069074"/>
                <a:gd name="connsiteY152" fmla="*/ 63582 h 2053869"/>
                <a:gd name="connsiteX153" fmla="*/ 735602 w 2069074"/>
                <a:gd name="connsiteY153" fmla="*/ 98031 h 2053869"/>
                <a:gd name="connsiteX154" fmla="*/ 700195 w 2069074"/>
                <a:gd name="connsiteY154" fmla="*/ 80806 h 2053869"/>
                <a:gd name="connsiteX155" fmla="*/ 717898 w 2069074"/>
                <a:gd name="connsiteY155" fmla="*/ 46357 h 2053869"/>
                <a:gd name="connsiteX156" fmla="*/ 1143570 w 2069074"/>
                <a:gd name="connsiteY156" fmla="*/ 660 h 2053869"/>
                <a:gd name="connsiteX157" fmla="*/ 1168438 w 2069074"/>
                <a:gd name="connsiteY157" fmla="*/ 31665 h 2053869"/>
                <a:gd name="connsiteX158" fmla="*/ 1136465 w 2069074"/>
                <a:gd name="connsiteY158" fmla="*/ 55780 h 2053869"/>
                <a:gd name="connsiteX159" fmla="*/ 1111597 w 2069074"/>
                <a:gd name="connsiteY159" fmla="*/ 24775 h 2053869"/>
                <a:gd name="connsiteX160" fmla="*/ 1143570 w 2069074"/>
                <a:gd name="connsiteY160" fmla="*/ 660 h 2053869"/>
                <a:gd name="connsiteX161" fmla="*/ 926217 w 2069074"/>
                <a:gd name="connsiteY161" fmla="*/ 660 h 2053869"/>
                <a:gd name="connsiteX162" fmla="*/ 958190 w 2069074"/>
                <a:gd name="connsiteY162" fmla="*/ 24775 h 2053869"/>
                <a:gd name="connsiteX163" fmla="*/ 933322 w 2069074"/>
                <a:gd name="connsiteY163" fmla="*/ 55780 h 2053869"/>
                <a:gd name="connsiteX164" fmla="*/ 901349 w 2069074"/>
                <a:gd name="connsiteY164" fmla="*/ 31665 h 2053869"/>
                <a:gd name="connsiteX165" fmla="*/ 926217 w 2069074"/>
                <a:gd name="connsiteY165" fmla="*/ 660 h 205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069074" h="2053869">
                  <a:moveTo>
                    <a:pt x="1136465" y="1998089"/>
                  </a:moveTo>
                  <a:cubicBezTo>
                    <a:pt x="1154228" y="1998089"/>
                    <a:pt x="1168438" y="2008424"/>
                    <a:pt x="1168438" y="2022204"/>
                  </a:cubicBezTo>
                  <a:cubicBezTo>
                    <a:pt x="1168438" y="2039429"/>
                    <a:pt x="1157780" y="2053209"/>
                    <a:pt x="1143570" y="2053209"/>
                  </a:cubicBezTo>
                  <a:cubicBezTo>
                    <a:pt x="1125807" y="2056654"/>
                    <a:pt x="1115150" y="2046319"/>
                    <a:pt x="1111597" y="2029094"/>
                  </a:cubicBezTo>
                  <a:cubicBezTo>
                    <a:pt x="1111597" y="2015314"/>
                    <a:pt x="1122255" y="2001534"/>
                    <a:pt x="1136465" y="1998089"/>
                  </a:cubicBezTo>
                  <a:close/>
                  <a:moveTo>
                    <a:pt x="933322" y="1998089"/>
                  </a:moveTo>
                  <a:cubicBezTo>
                    <a:pt x="947532" y="2001534"/>
                    <a:pt x="958190" y="2015314"/>
                    <a:pt x="958190" y="2029094"/>
                  </a:cubicBezTo>
                  <a:cubicBezTo>
                    <a:pt x="954638" y="2046319"/>
                    <a:pt x="943980" y="2056654"/>
                    <a:pt x="926217" y="2053209"/>
                  </a:cubicBezTo>
                  <a:cubicBezTo>
                    <a:pt x="912007" y="2053209"/>
                    <a:pt x="901349" y="2039429"/>
                    <a:pt x="901349" y="2022204"/>
                  </a:cubicBezTo>
                  <a:cubicBezTo>
                    <a:pt x="901349" y="2008424"/>
                    <a:pt x="915559" y="1998089"/>
                    <a:pt x="933322" y="1998089"/>
                  </a:cubicBezTo>
                  <a:close/>
                  <a:moveTo>
                    <a:pt x="1337052" y="1957272"/>
                  </a:moveTo>
                  <a:cubicBezTo>
                    <a:pt x="1354756" y="1953827"/>
                    <a:pt x="1368919" y="1960717"/>
                    <a:pt x="1372460" y="1974497"/>
                  </a:cubicBezTo>
                  <a:cubicBezTo>
                    <a:pt x="1379541" y="1988277"/>
                    <a:pt x="1372460" y="2005501"/>
                    <a:pt x="1354756" y="2008946"/>
                  </a:cubicBezTo>
                  <a:cubicBezTo>
                    <a:pt x="1340593" y="2015836"/>
                    <a:pt x="1326430" y="2005501"/>
                    <a:pt x="1319349" y="1991722"/>
                  </a:cubicBezTo>
                  <a:cubicBezTo>
                    <a:pt x="1315808" y="1977942"/>
                    <a:pt x="1322890" y="1960717"/>
                    <a:pt x="1337052" y="1957272"/>
                  </a:cubicBezTo>
                  <a:close/>
                  <a:moveTo>
                    <a:pt x="735602" y="1957272"/>
                  </a:moveTo>
                  <a:cubicBezTo>
                    <a:pt x="749765" y="1960717"/>
                    <a:pt x="756846" y="1977942"/>
                    <a:pt x="753305" y="1991722"/>
                  </a:cubicBezTo>
                  <a:cubicBezTo>
                    <a:pt x="746224" y="2005501"/>
                    <a:pt x="732061" y="2015836"/>
                    <a:pt x="717898" y="2008946"/>
                  </a:cubicBezTo>
                  <a:cubicBezTo>
                    <a:pt x="700195" y="2005501"/>
                    <a:pt x="693113" y="1988277"/>
                    <a:pt x="700195" y="1974497"/>
                  </a:cubicBezTo>
                  <a:cubicBezTo>
                    <a:pt x="703735" y="1960717"/>
                    <a:pt x="717898" y="1953827"/>
                    <a:pt x="735602" y="1957272"/>
                  </a:cubicBezTo>
                  <a:close/>
                  <a:moveTo>
                    <a:pt x="1547781" y="1870614"/>
                  </a:moveTo>
                  <a:cubicBezTo>
                    <a:pt x="1554863" y="1872337"/>
                    <a:pt x="1561059" y="1876643"/>
                    <a:pt x="1564600" y="1883533"/>
                  </a:cubicBezTo>
                  <a:cubicBezTo>
                    <a:pt x="1571681" y="1897313"/>
                    <a:pt x="1568140" y="1914537"/>
                    <a:pt x="1553978" y="1921427"/>
                  </a:cubicBezTo>
                  <a:cubicBezTo>
                    <a:pt x="1539815" y="1928317"/>
                    <a:pt x="1522111" y="1924872"/>
                    <a:pt x="1515030" y="1911092"/>
                  </a:cubicBezTo>
                  <a:cubicBezTo>
                    <a:pt x="1507948" y="1897313"/>
                    <a:pt x="1511489" y="1883533"/>
                    <a:pt x="1525652" y="1873198"/>
                  </a:cubicBezTo>
                  <a:cubicBezTo>
                    <a:pt x="1532733" y="1869753"/>
                    <a:pt x="1540700" y="1868892"/>
                    <a:pt x="1547781" y="1870614"/>
                  </a:cubicBezTo>
                  <a:close/>
                  <a:moveTo>
                    <a:pt x="524872" y="1870614"/>
                  </a:moveTo>
                  <a:cubicBezTo>
                    <a:pt x="531954" y="1868892"/>
                    <a:pt x="539920" y="1869753"/>
                    <a:pt x="547002" y="1873198"/>
                  </a:cubicBezTo>
                  <a:cubicBezTo>
                    <a:pt x="561164" y="1883533"/>
                    <a:pt x="564705" y="1897313"/>
                    <a:pt x="557624" y="1911092"/>
                  </a:cubicBezTo>
                  <a:cubicBezTo>
                    <a:pt x="550542" y="1924872"/>
                    <a:pt x="532839" y="1928317"/>
                    <a:pt x="518676" y="1921427"/>
                  </a:cubicBezTo>
                  <a:cubicBezTo>
                    <a:pt x="504513" y="1914537"/>
                    <a:pt x="500972" y="1897313"/>
                    <a:pt x="508054" y="1883533"/>
                  </a:cubicBezTo>
                  <a:cubicBezTo>
                    <a:pt x="511594" y="1876643"/>
                    <a:pt x="517791" y="1872337"/>
                    <a:pt x="524872" y="1870614"/>
                  </a:cubicBezTo>
                  <a:close/>
                  <a:moveTo>
                    <a:pt x="1710685" y="1746594"/>
                  </a:moveTo>
                  <a:cubicBezTo>
                    <a:pt x="1717575" y="1747025"/>
                    <a:pt x="1724465" y="1750470"/>
                    <a:pt x="1729632" y="1757360"/>
                  </a:cubicBezTo>
                  <a:cubicBezTo>
                    <a:pt x="1739967" y="1767695"/>
                    <a:pt x="1739967" y="1784919"/>
                    <a:pt x="1729632" y="1795254"/>
                  </a:cubicBezTo>
                  <a:cubicBezTo>
                    <a:pt x="1715853" y="1805589"/>
                    <a:pt x="1698628" y="1805589"/>
                    <a:pt x="1688293" y="1791809"/>
                  </a:cubicBezTo>
                  <a:cubicBezTo>
                    <a:pt x="1677958" y="1781475"/>
                    <a:pt x="1681403" y="1764250"/>
                    <a:pt x="1691738" y="1753915"/>
                  </a:cubicBezTo>
                  <a:cubicBezTo>
                    <a:pt x="1696905" y="1748748"/>
                    <a:pt x="1703795" y="1746164"/>
                    <a:pt x="1710685" y="1746594"/>
                  </a:cubicBezTo>
                  <a:close/>
                  <a:moveTo>
                    <a:pt x="361252" y="1746594"/>
                  </a:moveTo>
                  <a:cubicBezTo>
                    <a:pt x="368142" y="1746164"/>
                    <a:pt x="375032" y="1748747"/>
                    <a:pt x="380199" y="1753915"/>
                  </a:cubicBezTo>
                  <a:cubicBezTo>
                    <a:pt x="390534" y="1764250"/>
                    <a:pt x="393979" y="1781475"/>
                    <a:pt x="383644" y="1791809"/>
                  </a:cubicBezTo>
                  <a:cubicBezTo>
                    <a:pt x="373309" y="1805589"/>
                    <a:pt x="356085" y="1805589"/>
                    <a:pt x="342305" y="1795254"/>
                  </a:cubicBezTo>
                  <a:cubicBezTo>
                    <a:pt x="331970" y="1784919"/>
                    <a:pt x="331970" y="1767695"/>
                    <a:pt x="342305" y="1757360"/>
                  </a:cubicBezTo>
                  <a:cubicBezTo>
                    <a:pt x="347472" y="1750470"/>
                    <a:pt x="354362" y="1747025"/>
                    <a:pt x="361252" y="1746594"/>
                  </a:cubicBezTo>
                  <a:close/>
                  <a:moveTo>
                    <a:pt x="1846068" y="1590238"/>
                  </a:moveTo>
                  <a:cubicBezTo>
                    <a:pt x="1853388" y="1589377"/>
                    <a:pt x="1861139" y="1591099"/>
                    <a:pt x="1868029" y="1594544"/>
                  </a:cubicBezTo>
                  <a:cubicBezTo>
                    <a:pt x="1878364" y="1604879"/>
                    <a:pt x="1881809" y="1622104"/>
                    <a:pt x="1871474" y="1632438"/>
                  </a:cubicBezTo>
                  <a:cubicBezTo>
                    <a:pt x="1864584" y="1646218"/>
                    <a:pt x="1847360" y="1649663"/>
                    <a:pt x="1833580" y="1639328"/>
                  </a:cubicBezTo>
                  <a:cubicBezTo>
                    <a:pt x="1823245" y="1632438"/>
                    <a:pt x="1819800" y="1615214"/>
                    <a:pt x="1826690" y="1601434"/>
                  </a:cubicBezTo>
                  <a:cubicBezTo>
                    <a:pt x="1831857" y="1594544"/>
                    <a:pt x="1838747" y="1591099"/>
                    <a:pt x="1846068" y="1590238"/>
                  </a:cubicBezTo>
                  <a:close/>
                  <a:moveTo>
                    <a:pt x="225870" y="1590238"/>
                  </a:moveTo>
                  <a:cubicBezTo>
                    <a:pt x="233191" y="1591099"/>
                    <a:pt x="240081" y="1594544"/>
                    <a:pt x="245248" y="1601434"/>
                  </a:cubicBezTo>
                  <a:cubicBezTo>
                    <a:pt x="252138" y="1615214"/>
                    <a:pt x="248693" y="1632438"/>
                    <a:pt x="238358" y="1639328"/>
                  </a:cubicBezTo>
                  <a:cubicBezTo>
                    <a:pt x="224579" y="1649663"/>
                    <a:pt x="207354" y="1646218"/>
                    <a:pt x="200464" y="1632438"/>
                  </a:cubicBezTo>
                  <a:cubicBezTo>
                    <a:pt x="190129" y="1622104"/>
                    <a:pt x="193574" y="1604879"/>
                    <a:pt x="203909" y="1594544"/>
                  </a:cubicBezTo>
                  <a:cubicBezTo>
                    <a:pt x="210799" y="1591099"/>
                    <a:pt x="218550" y="1589377"/>
                    <a:pt x="225870" y="1590238"/>
                  </a:cubicBezTo>
                  <a:close/>
                  <a:moveTo>
                    <a:pt x="1945222" y="1410596"/>
                  </a:moveTo>
                  <a:cubicBezTo>
                    <a:pt x="1951861" y="1408012"/>
                    <a:pt x="1959827" y="1408012"/>
                    <a:pt x="1966909" y="1411457"/>
                  </a:cubicBezTo>
                  <a:cubicBezTo>
                    <a:pt x="1981072" y="1418347"/>
                    <a:pt x="1988153" y="1435571"/>
                    <a:pt x="1981072" y="1449351"/>
                  </a:cubicBezTo>
                  <a:cubicBezTo>
                    <a:pt x="1973990" y="1463130"/>
                    <a:pt x="1959827" y="1470020"/>
                    <a:pt x="1945664" y="1463130"/>
                  </a:cubicBezTo>
                  <a:cubicBezTo>
                    <a:pt x="1931502" y="1456241"/>
                    <a:pt x="1924420" y="1439016"/>
                    <a:pt x="1931502" y="1425236"/>
                  </a:cubicBezTo>
                  <a:cubicBezTo>
                    <a:pt x="1933272" y="1418347"/>
                    <a:pt x="1938583" y="1413179"/>
                    <a:pt x="1945222" y="1410596"/>
                  </a:cubicBezTo>
                  <a:close/>
                  <a:moveTo>
                    <a:pt x="127431" y="1410596"/>
                  </a:moveTo>
                  <a:cubicBezTo>
                    <a:pt x="134070" y="1413179"/>
                    <a:pt x="139381" y="1418347"/>
                    <a:pt x="141152" y="1425236"/>
                  </a:cubicBezTo>
                  <a:cubicBezTo>
                    <a:pt x="148233" y="1439016"/>
                    <a:pt x="141152" y="1456241"/>
                    <a:pt x="126989" y="1463130"/>
                  </a:cubicBezTo>
                  <a:cubicBezTo>
                    <a:pt x="112826" y="1470020"/>
                    <a:pt x="98663" y="1463130"/>
                    <a:pt x="91582" y="1449351"/>
                  </a:cubicBezTo>
                  <a:cubicBezTo>
                    <a:pt x="84500" y="1435571"/>
                    <a:pt x="91582" y="1418347"/>
                    <a:pt x="105744" y="1411457"/>
                  </a:cubicBezTo>
                  <a:cubicBezTo>
                    <a:pt x="112826" y="1408012"/>
                    <a:pt x="120793" y="1408012"/>
                    <a:pt x="127431" y="1410596"/>
                  </a:cubicBezTo>
                  <a:close/>
                  <a:moveTo>
                    <a:pt x="2027704" y="1209836"/>
                  </a:moveTo>
                  <a:cubicBezTo>
                    <a:pt x="2041483" y="1213281"/>
                    <a:pt x="2051818" y="1227061"/>
                    <a:pt x="2048373" y="1240841"/>
                  </a:cubicBezTo>
                  <a:cubicBezTo>
                    <a:pt x="2044928" y="1258066"/>
                    <a:pt x="2031148" y="1264956"/>
                    <a:pt x="2013924" y="1261511"/>
                  </a:cubicBezTo>
                  <a:cubicBezTo>
                    <a:pt x="2000144" y="1258066"/>
                    <a:pt x="1989809" y="1244286"/>
                    <a:pt x="1993254" y="1230506"/>
                  </a:cubicBezTo>
                  <a:cubicBezTo>
                    <a:pt x="1996699" y="1216726"/>
                    <a:pt x="2010479" y="1206391"/>
                    <a:pt x="2027704" y="1209836"/>
                  </a:cubicBezTo>
                  <a:close/>
                  <a:moveTo>
                    <a:pt x="44234" y="1209836"/>
                  </a:moveTo>
                  <a:cubicBezTo>
                    <a:pt x="61458" y="1206391"/>
                    <a:pt x="75238" y="1216726"/>
                    <a:pt x="78683" y="1230506"/>
                  </a:cubicBezTo>
                  <a:cubicBezTo>
                    <a:pt x="82128" y="1244286"/>
                    <a:pt x="71793" y="1258066"/>
                    <a:pt x="58013" y="1261511"/>
                  </a:cubicBezTo>
                  <a:cubicBezTo>
                    <a:pt x="40789" y="1264956"/>
                    <a:pt x="27009" y="1258066"/>
                    <a:pt x="23564" y="1240841"/>
                  </a:cubicBezTo>
                  <a:cubicBezTo>
                    <a:pt x="20119" y="1227061"/>
                    <a:pt x="30454" y="1213281"/>
                    <a:pt x="44234" y="1209836"/>
                  </a:cubicBezTo>
                  <a:close/>
                  <a:moveTo>
                    <a:pt x="2041513" y="998156"/>
                  </a:moveTo>
                  <a:cubicBezTo>
                    <a:pt x="2056735" y="998156"/>
                    <a:pt x="2069074" y="1010495"/>
                    <a:pt x="2069074" y="1025717"/>
                  </a:cubicBezTo>
                  <a:cubicBezTo>
                    <a:pt x="2069074" y="1040939"/>
                    <a:pt x="2056735" y="1053278"/>
                    <a:pt x="2041513" y="1053278"/>
                  </a:cubicBezTo>
                  <a:cubicBezTo>
                    <a:pt x="2026291" y="1053278"/>
                    <a:pt x="2013952" y="1040939"/>
                    <a:pt x="2013952" y="1025717"/>
                  </a:cubicBezTo>
                  <a:cubicBezTo>
                    <a:pt x="2013952" y="1010495"/>
                    <a:pt x="2026291" y="998156"/>
                    <a:pt x="2041513" y="998156"/>
                  </a:cubicBezTo>
                  <a:close/>
                  <a:moveTo>
                    <a:pt x="27561" y="998156"/>
                  </a:moveTo>
                  <a:cubicBezTo>
                    <a:pt x="42783" y="998156"/>
                    <a:pt x="55122" y="1010495"/>
                    <a:pt x="55122" y="1025717"/>
                  </a:cubicBezTo>
                  <a:cubicBezTo>
                    <a:pt x="55122" y="1040939"/>
                    <a:pt x="42783" y="1053278"/>
                    <a:pt x="27561" y="1053278"/>
                  </a:cubicBezTo>
                  <a:cubicBezTo>
                    <a:pt x="12339" y="1053278"/>
                    <a:pt x="0" y="1040939"/>
                    <a:pt x="0" y="1025717"/>
                  </a:cubicBezTo>
                  <a:cubicBezTo>
                    <a:pt x="0" y="1010495"/>
                    <a:pt x="12339" y="998156"/>
                    <a:pt x="27561" y="998156"/>
                  </a:cubicBezTo>
                  <a:close/>
                  <a:moveTo>
                    <a:pt x="2013924" y="792358"/>
                  </a:moveTo>
                  <a:cubicBezTo>
                    <a:pt x="2031148" y="788913"/>
                    <a:pt x="2044928" y="795803"/>
                    <a:pt x="2048373" y="813028"/>
                  </a:cubicBezTo>
                  <a:cubicBezTo>
                    <a:pt x="2051818" y="826808"/>
                    <a:pt x="2041483" y="840588"/>
                    <a:pt x="2027704" y="844033"/>
                  </a:cubicBezTo>
                  <a:cubicBezTo>
                    <a:pt x="2010479" y="847478"/>
                    <a:pt x="1996699" y="837143"/>
                    <a:pt x="1993254" y="823363"/>
                  </a:cubicBezTo>
                  <a:cubicBezTo>
                    <a:pt x="1989809" y="809583"/>
                    <a:pt x="2000144" y="795803"/>
                    <a:pt x="2013924" y="792358"/>
                  </a:cubicBezTo>
                  <a:close/>
                  <a:moveTo>
                    <a:pt x="58013" y="792358"/>
                  </a:moveTo>
                  <a:cubicBezTo>
                    <a:pt x="71793" y="795803"/>
                    <a:pt x="82128" y="809583"/>
                    <a:pt x="78683" y="823363"/>
                  </a:cubicBezTo>
                  <a:cubicBezTo>
                    <a:pt x="75238" y="837143"/>
                    <a:pt x="61458" y="847478"/>
                    <a:pt x="44234" y="844033"/>
                  </a:cubicBezTo>
                  <a:cubicBezTo>
                    <a:pt x="30454" y="840588"/>
                    <a:pt x="20119" y="826808"/>
                    <a:pt x="23564" y="813028"/>
                  </a:cubicBezTo>
                  <a:cubicBezTo>
                    <a:pt x="27009" y="795803"/>
                    <a:pt x="40789" y="788913"/>
                    <a:pt x="58013" y="792358"/>
                  </a:cubicBezTo>
                  <a:close/>
                  <a:moveTo>
                    <a:pt x="1966024" y="592741"/>
                  </a:moveTo>
                  <a:cubicBezTo>
                    <a:pt x="1972220" y="595325"/>
                    <a:pt x="1977531" y="600492"/>
                    <a:pt x="1981072" y="607382"/>
                  </a:cubicBezTo>
                  <a:cubicBezTo>
                    <a:pt x="1988153" y="621162"/>
                    <a:pt x="1981072" y="638386"/>
                    <a:pt x="1966909" y="645276"/>
                  </a:cubicBezTo>
                  <a:cubicBezTo>
                    <a:pt x="1952746" y="652166"/>
                    <a:pt x="1935042" y="645276"/>
                    <a:pt x="1931502" y="631497"/>
                  </a:cubicBezTo>
                  <a:cubicBezTo>
                    <a:pt x="1924420" y="617717"/>
                    <a:pt x="1931502" y="600492"/>
                    <a:pt x="1945664" y="593603"/>
                  </a:cubicBezTo>
                  <a:cubicBezTo>
                    <a:pt x="1952746" y="590158"/>
                    <a:pt x="1959827" y="590158"/>
                    <a:pt x="1966024" y="592741"/>
                  </a:cubicBezTo>
                  <a:close/>
                  <a:moveTo>
                    <a:pt x="106630" y="592741"/>
                  </a:moveTo>
                  <a:cubicBezTo>
                    <a:pt x="112826" y="590158"/>
                    <a:pt x="119907" y="590158"/>
                    <a:pt x="126989" y="593603"/>
                  </a:cubicBezTo>
                  <a:cubicBezTo>
                    <a:pt x="141152" y="600492"/>
                    <a:pt x="148233" y="617717"/>
                    <a:pt x="141152" y="631497"/>
                  </a:cubicBezTo>
                  <a:cubicBezTo>
                    <a:pt x="137611" y="645276"/>
                    <a:pt x="119907" y="652166"/>
                    <a:pt x="105744" y="645276"/>
                  </a:cubicBezTo>
                  <a:cubicBezTo>
                    <a:pt x="91582" y="638386"/>
                    <a:pt x="84500" y="621162"/>
                    <a:pt x="91582" y="607382"/>
                  </a:cubicBezTo>
                  <a:cubicBezTo>
                    <a:pt x="95122" y="600492"/>
                    <a:pt x="100433" y="595325"/>
                    <a:pt x="106630" y="592741"/>
                  </a:cubicBezTo>
                  <a:close/>
                  <a:moveTo>
                    <a:pt x="1855111" y="409371"/>
                  </a:moveTo>
                  <a:cubicBezTo>
                    <a:pt x="1862001" y="410663"/>
                    <a:pt x="1868029" y="414969"/>
                    <a:pt x="1871474" y="421859"/>
                  </a:cubicBezTo>
                  <a:cubicBezTo>
                    <a:pt x="1881809" y="432193"/>
                    <a:pt x="1878364" y="449418"/>
                    <a:pt x="1868029" y="459753"/>
                  </a:cubicBezTo>
                  <a:cubicBezTo>
                    <a:pt x="1854250" y="466643"/>
                    <a:pt x="1837025" y="466643"/>
                    <a:pt x="1826690" y="452863"/>
                  </a:cubicBezTo>
                  <a:cubicBezTo>
                    <a:pt x="1819800" y="439083"/>
                    <a:pt x="1823245" y="421859"/>
                    <a:pt x="1833580" y="414969"/>
                  </a:cubicBezTo>
                  <a:cubicBezTo>
                    <a:pt x="1840470" y="409801"/>
                    <a:pt x="1848221" y="408079"/>
                    <a:pt x="1855111" y="409371"/>
                  </a:cubicBezTo>
                  <a:close/>
                  <a:moveTo>
                    <a:pt x="216827" y="409371"/>
                  </a:moveTo>
                  <a:cubicBezTo>
                    <a:pt x="223717" y="408079"/>
                    <a:pt x="231468" y="409801"/>
                    <a:pt x="238358" y="414969"/>
                  </a:cubicBezTo>
                  <a:cubicBezTo>
                    <a:pt x="248693" y="421859"/>
                    <a:pt x="252138" y="439083"/>
                    <a:pt x="245248" y="452863"/>
                  </a:cubicBezTo>
                  <a:cubicBezTo>
                    <a:pt x="234913" y="466643"/>
                    <a:pt x="217689" y="466643"/>
                    <a:pt x="203909" y="459753"/>
                  </a:cubicBezTo>
                  <a:cubicBezTo>
                    <a:pt x="193574" y="449418"/>
                    <a:pt x="190129" y="432193"/>
                    <a:pt x="200464" y="421859"/>
                  </a:cubicBezTo>
                  <a:cubicBezTo>
                    <a:pt x="203909" y="414969"/>
                    <a:pt x="209938" y="410663"/>
                    <a:pt x="216827" y="409371"/>
                  </a:cubicBezTo>
                  <a:close/>
                  <a:moveTo>
                    <a:pt x="1707671" y="252728"/>
                  </a:moveTo>
                  <a:cubicBezTo>
                    <a:pt x="1714991" y="252298"/>
                    <a:pt x="1722742" y="254881"/>
                    <a:pt x="1729632" y="260049"/>
                  </a:cubicBezTo>
                  <a:cubicBezTo>
                    <a:pt x="1739967" y="270384"/>
                    <a:pt x="1739967" y="287608"/>
                    <a:pt x="1729632" y="297943"/>
                  </a:cubicBezTo>
                  <a:cubicBezTo>
                    <a:pt x="1719297" y="311723"/>
                    <a:pt x="1702073" y="311723"/>
                    <a:pt x="1691738" y="301388"/>
                  </a:cubicBezTo>
                  <a:cubicBezTo>
                    <a:pt x="1681403" y="291053"/>
                    <a:pt x="1677958" y="273828"/>
                    <a:pt x="1688293" y="263494"/>
                  </a:cubicBezTo>
                  <a:cubicBezTo>
                    <a:pt x="1693460" y="256604"/>
                    <a:pt x="1700350" y="253159"/>
                    <a:pt x="1707671" y="252728"/>
                  </a:cubicBezTo>
                  <a:close/>
                  <a:moveTo>
                    <a:pt x="364266" y="252728"/>
                  </a:moveTo>
                  <a:cubicBezTo>
                    <a:pt x="371587" y="253159"/>
                    <a:pt x="378477" y="256604"/>
                    <a:pt x="383644" y="263494"/>
                  </a:cubicBezTo>
                  <a:cubicBezTo>
                    <a:pt x="393979" y="273828"/>
                    <a:pt x="390534" y="291053"/>
                    <a:pt x="380199" y="301388"/>
                  </a:cubicBezTo>
                  <a:cubicBezTo>
                    <a:pt x="369865" y="311723"/>
                    <a:pt x="352640" y="311723"/>
                    <a:pt x="342305" y="297943"/>
                  </a:cubicBezTo>
                  <a:cubicBezTo>
                    <a:pt x="331970" y="287608"/>
                    <a:pt x="331970" y="270384"/>
                    <a:pt x="342305" y="260049"/>
                  </a:cubicBezTo>
                  <a:cubicBezTo>
                    <a:pt x="349195" y="254881"/>
                    <a:pt x="356946" y="252298"/>
                    <a:pt x="364266" y="252728"/>
                  </a:cubicBezTo>
                  <a:close/>
                  <a:moveTo>
                    <a:pt x="1531848" y="130286"/>
                  </a:moveTo>
                  <a:cubicBezTo>
                    <a:pt x="1538930" y="128564"/>
                    <a:pt x="1546896" y="129425"/>
                    <a:pt x="1553978" y="132870"/>
                  </a:cubicBezTo>
                  <a:cubicBezTo>
                    <a:pt x="1568140" y="139760"/>
                    <a:pt x="1571681" y="156984"/>
                    <a:pt x="1564600" y="170764"/>
                  </a:cubicBezTo>
                  <a:cubicBezTo>
                    <a:pt x="1557518" y="184544"/>
                    <a:pt x="1539815" y="187989"/>
                    <a:pt x="1525652" y="181099"/>
                  </a:cubicBezTo>
                  <a:cubicBezTo>
                    <a:pt x="1511489" y="170764"/>
                    <a:pt x="1507948" y="156984"/>
                    <a:pt x="1515030" y="143205"/>
                  </a:cubicBezTo>
                  <a:cubicBezTo>
                    <a:pt x="1518570" y="136315"/>
                    <a:pt x="1524767" y="132009"/>
                    <a:pt x="1531848" y="130286"/>
                  </a:cubicBezTo>
                  <a:close/>
                  <a:moveTo>
                    <a:pt x="540805" y="130286"/>
                  </a:moveTo>
                  <a:cubicBezTo>
                    <a:pt x="547887" y="132009"/>
                    <a:pt x="554083" y="136315"/>
                    <a:pt x="557624" y="143205"/>
                  </a:cubicBezTo>
                  <a:cubicBezTo>
                    <a:pt x="564705" y="156984"/>
                    <a:pt x="561164" y="170764"/>
                    <a:pt x="547002" y="181099"/>
                  </a:cubicBezTo>
                  <a:cubicBezTo>
                    <a:pt x="532839" y="187989"/>
                    <a:pt x="515135" y="184544"/>
                    <a:pt x="508054" y="170764"/>
                  </a:cubicBezTo>
                  <a:cubicBezTo>
                    <a:pt x="500972" y="156984"/>
                    <a:pt x="504513" y="139760"/>
                    <a:pt x="518676" y="132870"/>
                  </a:cubicBezTo>
                  <a:cubicBezTo>
                    <a:pt x="525757" y="129425"/>
                    <a:pt x="533724" y="128564"/>
                    <a:pt x="540805" y="130286"/>
                  </a:cubicBezTo>
                  <a:close/>
                  <a:moveTo>
                    <a:pt x="1354756" y="46357"/>
                  </a:moveTo>
                  <a:cubicBezTo>
                    <a:pt x="1372460" y="49802"/>
                    <a:pt x="1379541" y="67026"/>
                    <a:pt x="1372460" y="80806"/>
                  </a:cubicBezTo>
                  <a:cubicBezTo>
                    <a:pt x="1368919" y="94586"/>
                    <a:pt x="1354756" y="101476"/>
                    <a:pt x="1337052" y="98031"/>
                  </a:cubicBezTo>
                  <a:cubicBezTo>
                    <a:pt x="1322890" y="94586"/>
                    <a:pt x="1315808" y="77361"/>
                    <a:pt x="1319349" y="63582"/>
                  </a:cubicBezTo>
                  <a:cubicBezTo>
                    <a:pt x="1326430" y="49802"/>
                    <a:pt x="1340593" y="39467"/>
                    <a:pt x="1354756" y="46357"/>
                  </a:cubicBezTo>
                  <a:close/>
                  <a:moveTo>
                    <a:pt x="717898" y="46357"/>
                  </a:moveTo>
                  <a:cubicBezTo>
                    <a:pt x="732061" y="39467"/>
                    <a:pt x="746224" y="49802"/>
                    <a:pt x="753305" y="63582"/>
                  </a:cubicBezTo>
                  <a:cubicBezTo>
                    <a:pt x="756846" y="77361"/>
                    <a:pt x="749765" y="94586"/>
                    <a:pt x="735602" y="98031"/>
                  </a:cubicBezTo>
                  <a:cubicBezTo>
                    <a:pt x="717898" y="101476"/>
                    <a:pt x="703735" y="94586"/>
                    <a:pt x="700195" y="80806"/>
                  </a:cubicBezTo>
                  <a:cubicBezTo>
                    <a:pt x="693113" y="67026"/>
                    <a:pt x="700195" y="49802"/>
                    <a:pt x="717898" y="46357"/>
                  </a:cubicBezTo>
                  <a:close/>
                  <a:moveTo>
                    <a:pt x="1143570" y="660"/>
                  </a:moveTo>
                  <a:cubicBezTo>
                    <a:pt x="1157780" y="660"/>
                    <a:pt x="1168438" y="14440"/>
                    <a:pt x="1168438" y="31665"/>
                  </a:cubicBezTo>
                  <a:cubicBezTo>
                    <a:pt x="1168438" y="45445"/>
                    <a:pt x="1154228" y="55780"/>
                    <a:pt x="1136465" y="55780"/>
                  </a:cubicBezTo>
                  <a:cubicBezTo>
                    <a:pt x="1122255" y="52335"/>
                    <a:pt x="1111597" y="38555"/>
                    <a:pt x="1111597" y="24775"/>
                  </a:cubicBezTo>
                  <a:cubicBezTo>
                    <a:pt x="1115150" y="7550"/>
                    <a:pt x="1125807" y="-2785"/>
                    <a:pt x="1143570" y="660"/>
                  </a:cubicBezTo>
                  <a:close/>
                  <a:moveTo>
                    <a:pt x="926217" y="660"/>
                  </a:moveTo>
                  <a:cubicBezTo>
                    <a:pt x="943980" y="-2785"/>
                    <a:pt x="954638" y="7550"/>
                    <a:pt x="958190" y="24775"/>
                  </a:cubicBezTo>
                  <a:cubicBezTo>
                    <a:pt x="958190" y="38555"/>
                    <a:pt x="947532" y="52335"/>
                    <a:pt x="933322" y="55780"/>
                  </a:cubicBezTo>
                  <a:cubicBezTo>
                    <a:pt x="915559" y="55780"/>
                    <a:pt x="901349" y="45445"/>
                    <a:pt x="901349" y="31665"/>
                  </a:cubicBezTo>
                  <a:cubicBezTo>
                    <a:pt x="901349" y="14440"/>
                    <a:pt x="912007" y="660"/>
                    <a:pt x="926217" y="660"/>
                  </a:cubicBezTo>
                  <a:close/>
                </a:path>
              </a:pathLst>
            </a:custGeom>
            <a:solidFill>
              <a:srgbClr val="2D65D6"/>
            </a:solidFill>
            <a:ln>
              <a:noFill/>
            </a:ln>
          </p:spPr>
          <p:txBody>
            <a:bodyPr vert="horz" wrap="square" lIns="91428" tIns="45714" rIns="91428" bIns="45714" numCol="1" anchor="t" anchorCtr="0" compatLnSpc="1">
              <a:noAutofit/>
            </a:bodyPr>
            <a:lstStyle/>
            <a:p>
              <a:pPr defTabSz="457200"/>
              <a:endParaRPr lang="zh-CN" altLang="en-US" sz="1800">
                <a:solidFill>
                  <a:srgbClr val="000000"/>
                </a:solidFill>
                <a:latin typeface="印品黑体"/>
                <a:ea typeface="微软雅黑" panose="020B0503020204020204" pitchFamily="34" charset="-122"/>
                <a:cs typeface="+mn-ea"/>
                <a:sym typeface="+mn-lt"/>
              </a:endParaRPr>
            </a:p>
          </p:txBody>
        </p:sp>
        <p:sp>
          <p:nvSpPr>
            <p:cNvPr id="5" name="ValueBack"/>
            <p:cNvSpPr/>
            <p:nvPr/>
          </p:nvSpPr>
          <p:spPr>
            <a:xfrm>
              <a:off x="2281496" y="2343285"/>
              <a:ext cx="1070928" cy="1070928"/>
            </a:xfrm>
            <a:prstGeom prst="ellipse">
              <a:avLst/>
            </a:prstGeom>
            <a:blipFill dpi="0" rotWithShape="1">
              <a:blip r:embed="rId1"/>
              <a:srcRec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dirty="0">
                <a:solidFill>
                  <a:srgbClr val="FFFFFF"/>
                </a:solidFill>
                <a:latin typeface="印品黑体"/>
                <a:ea typeface="微软雅黑" panose="020B0503020204020204" pitchFamily="34" charset="-122"/>
                <a:cs typeface="+mn-ea"/>
                <a:sym typeface="+mn-lt"/>
              </a:endParaRPr>
            </a:p>
          </p:txBody>
        </p:sp>
        <p:sp>
          <p:nvSpPr>
            <p:cNvPr id="6" name="ValueText"/>
            <p:cNvSpPr txBox="1"/>
            <p:nvPr/>
          </p:nvSpPr>
          <p:spPr>
            <a:xfrm>
              <a:off x="2572879" y="2712326"/>
              <a:ext cx="488163" cy="366122"/>
            </a:xfrm>
            <a:prstGeom prst="rect">
              <a:avLst/>
            </a:prstGeom>
            <a:noFill/>
          </p:spPr>
          <p:txBody>
            <a:bodyPr wrap="square" lIns="0" tIns="0" rIns="0" bIns="0" numCol="1" anchor="ctr" anchorCtr="1">
              <a:prstTxWarp prst="textPlain">
                <a:avLst/>
              </a:prstTxWarp>
              <a:normAutofit fontScale="4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400"/>
              <a:r>
                <a:rPr lang="en-US" altLang="zh-CN" sz="3600" b="1">
                  <a:solidFill>
                    <a:srgbClr val="FFFFFF"/>
                  </a:solidFill>
                  <a:latin typeface="印品黑体"/>
                  <a:ea typeface="微软雅黑" panose="020B0503020204020204" pitchFamily="34" charset="-122"/>
                  <a:cs typeface="+mn-ea"/>
                  <a:sym typeface="+mn-lt"/>
                </a:rPr>
                <a:t>100%</a:t>
              </a:r>
              <a:endParaRPr lang="en-US" altLang="zh-CN" sz="3600" b="1" dirty="0">
                <a:solidFill>
                  <a:srgbClr val="FFFFFF"/>
                </a:solidFill>
                <a:latin typeface="印品黑体"/>
                <a:ea typeface="微软雅黑" panose="020B0503020204020204" pitchFamily="34" charset="-122"/>
                <a:cs typeface="+mn-ea"/>
                <a:sym typeface="+mn-lt"/>
              </a:endParaRPr>
            </a:p>
          </p:txBody>
        </p:sp>
      </p:grpSp>
      <p:grpSp>
        <p:nvGrpSpPr>
          <p:cNvPr id="7" name="f01fbe42-a32f-404d-8e82-be153ff48612" descr="aQUAAB+LCAAAAAAABADFk8FSwjAQht8l6q0yBWTQ3kDF4aA4QwcPDofYLDTYpEyaOjhM392kTUqhFeHk9NJu/t39/s12iy7l9xqQh6YMC/lA8VJgNpbAkIPGBHk8jSIHDSknlC+fRJyuE+S9b8u06skbleEMRynoXE4lxVHx6dX0VvZMOWUpMzK35aoQ3lRCbbcIUkIiqMrGXIL4Kju0dSx/n0qhGoxiwbBUDbdudoXMEfJ6Ny0308kENqqQg/wCy/IYPD2ARp/6QNsckFWaSAZc7pJesRodKKoGv/W8nbrE6RzO4/quYSKdvpt7MJWnIV7Diyqlec0EdAjNS3N7sKqvetmznTm/8vqwOdOhzqh6a7qOo/R5yx28IWjCnjeAl4t4H0ex+HsRrax2PlksaAB+CAysxqdcDjhRzMRu4VDQZSg5JIkJTD5WEMhKmtfXqjQJVc2L0eix1+10b5G152ZN22gbnrqNB/pTrilPqd6T8puAHASBGrMhLwzl8ZrPgrR91h5azL27LIJHVvDfzB3/yYY4+DzR21w9P0ExKMVpBQAA"/>
          <p:cNvGrpSpPr>
            <a:grpSpLocks noChangeAspect="1"/>
          </p:cNvGrpSpPr>
          <p:nvPr/>
        </p:nvGrpSpPr>
        <p:grpSpPr>
          <a:xfrm>
            <a:off x="5073217" y="2345673"/>
            <a:ext cx="2068805" cy="2053602"/>
            <a:chOff x="1792011" y="1876642"/>
            <a:chExt cx="2069074" cy="2053869"/>
          </a:xfrm>
        </p:grpSpPr>
        <p:sp>
          <p:nvSpPr>
            <p:cNvPr id="8" name="ValueShape"/>
            <p:cNvSpPr/>
            <p:nvPr/>
          </p:nvSpPr>
          <p:spPr>
            <a:xfrm flipH="1">
              <a:off x="1822678" y="1892105"/>
              <a:ext cx="2007151" cy="2003892"/>
            </a:xfrm>
            <a:prstGeom prst="arc">
              <a:avLst>
                <a:gd name="adj1" fmla="val 16200000"/>
                <a:gd name="adj2" fmla="val 6264000"/>
              </a:avLst>
            </a:prstGeom>
            <a:noFill/>
            <a:ln w="76200" cap="rnd">
              <a:solidFill>
                <a:srgbClr val="2D65D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sz="1800" dirty="0">
                <a:solidFill>
                  <a:srgbClr val="000000"/>
                </a:solidFill>
                <a:latin typeface="印品黑体"/>
                <a:ea typeface="微软雅黑" panose="020B0503020204020204" pitchFamily="34" charset="-122"/>
                <a:cs typeface="+mn-ea"/>
                <a:sym typeface="+mn-lt"/>
              </a:endParaRPr>
            </a:p>
          </p:txBody>
        </p:sp>
        <p:sp>
          <p:nvSpPr>
            <p:cNvPr id="9" name="ValueBack"/>
            <p:cNvSpPr/>
            <p:nvPr/>
          </p:nvSpPr>
          <p:spPr bwMode="auto">
            <a:xfrm>
              <a:off x="1792011" y="1876642"/>
              <a:ext cx="2069074" cy="2053869"/>
            </a:xfrm>
            <a:custGeom>
              <a:avLst/>
              <a:gdLst>
                <a:gd name="connsiteX0" fmla="*/ 1136465 w 2069074"/>
                <a:gd name="connsiteY0" fmla="*/ 1998089 h 2053869"/>
                <a:gd name="connsiteX1" fmla="*/ 1168438 w 2069074"/>
                <a:gd name="connsiteY1" fmla="*/ 2022204 h 2053869"/>
                <a:gd name="connsiteX2" fmla="*/ 1143570 w 2069074"/>
                <a:gd name="connsiteY2" fmla="*/ 2053209 h 2053869"/>
                <a:gd name="connsiteX3" fmla="*/ 1111597 w 2069074"/>
                <a:gd name="connsiteY3" fmla="*/ 2029094 h 2053869"/>
                <a:gd name="connsiteX4" fmla="*/ 1136465 w 2069074"/>
                <a:gd name="connsiteY4" fmla="*/ 1998089 h 2053869"/>
                <a:gd name="connsiteX5" fmla="*/ 933322 w 2069074"/>
                <a:gd name="connsiteY5" fmla="*/ 1998089 h 2053869"/>
                <a:gd name="connsiteX6" fmla="*/ 958190 w 2069074"/>
                <a:gd name="connsiteY6" fmla="*/ 2029094 h 2053869"/>
                <a:gd name="connsiteX7" fmla="*/ 926217 w 2069074"/>
                <a:gd name="connsiteY7" fmla="*/ 2053209 h 2053869"/>
                <a:gd name="connsiteX8" fmla="*/ 901349 w 2069074"/>
                <a:gd name="connsiteY8" fmla="*/ 2022204 h 2053869"/>
                <a:gd name="connsiteX9" fmla="*/ 933322 w 2069074"/>
                <a:gd name="connsiteY9" fmla="*/ 1998089 h 2053869"/>
                <a:gd name="connsiteX10" fmla="*/ 1337052 w 2069074"/>
                <a:gd name="connsiteY10" fmla="*/ 1957272 h 2053869"/>
                <a:gd name="connsiteX11" fmla="*/ 1372460 w 2069074"/>
                <a:gd name="connsiteY11" fmla="*/ 1974497 h 2053869"/>
                <a:gd name="connsiteX12" fmla="*/ 1354756 w 2069074"/>
                <a:gd name="connsiteY12" fmla="*/ 2008946 h 2053869"/>
                <a:gd name="connsiteX13" fmla="*/ 1319349 w 2069074"/>
                <a:gd name="connsiteY13" fmla="*/ 1991722 h 2053869"/>
                <a:gd name="connsiteX14" fmla="*/ 1337052 w 2069074"/>
                <a:gd name="connsiteY14" fmla="*/ 1957272 h 2053869"/>
                <a:gd name="connsiteX15" fmla="*/ 735602 w 2069074"/>
                <a:gd name="connsiteY15" fmla="*/ 1957272 h 2053869"/>
                <a:gd name="connsiteX16" fmla="*/ 753305 w 2069074"/>
                <a:gd name="connsiteY16" fmla="*/ 1991722 h 2053869"/>
                <a:gd name="connsiteX17" fmla="*/ 717898 w 2069074"/>
                <a:gd name="connsiteY17" fmla="*/ 2008946 h 2053869"/>
                <a:gd name="connsiteX18" fmla="*/ 700195 w 2069074"/>
                <a:gd name="connsiteY18" fmla="*/ 1974497 h 2053869"/>
                <a:gd name="connsiteX19" fmla="*/ 735602 w 2069074"/>
                <a:gd name="connsiteY19" fmla="*/ 1957272 h 2053869"/>
                <a:gd name="connsiteX20" fmla="*/ 1547781 w 2069074"/>
                <a:gd name="connsiteY20" fmla="*/ 1870614 h 2053869"/>
                <a:gd name="connsiteX21" fmla="*/ 1564600 w 2069074"/>
                <a:gd name="connsiteY21" fmla="*/ 1883533 h 2053869"/>
                <a:gd name="connsiteX22" fmla="*/ 1553978 w 2069074"/>
                <a:gd name="connsiteY22" fmla="*/ 1921427 h 2053869"/>
                <a:gd name="connsiteX23" fmla="*/ 1515030 w 2069074"/>
                <a:gd name="connsiteY23" fmla="*/ 1911092 h 2053869"/>
                <a:gd name="connsiteX24" fmla="*/ 1525652 w 2069074"/>
                <a:gd name="connsiteY24" fmla="*/ 1873198 h 2053869"/>
                <a:gd name="connsiteX25" fmla="*/ 1547781 w 2069074"/>
                <a:gd name="connsiteY25" fmla="*/ 1870614 h 2053869"/>
                <a:gd name="connsiteX26" fmla="*/ 524872 w 2069074"/>
                <a:gd name="connsiteY26" fmla="*/ 1870614 h 2053869"/>
                <a:gd name="connsiteX27" fmla="*/ 547002 w 2069074"/>
                <a:gd name="connsiteY27" fmla="*/ 1873198 h 2053869"/>
                <a:gd name="connsiteX28" fmla="*/ 557624 w 2069074"/>
                <a:gd name="connsiteY28" fmla="*/ 1911092 h 2053869"/>
                <a:gd name="connsiteX29" fmla="*/ 518676 w 2069074"/>
                <a:gd name="connsiteY29" fmla="*/ 1921427 h 2053869"/>
                <a:gd name="connsiteX30" fmla="*/ 508054 w 2069074"/>
                <a:gd name="connsiteY30" fmla="*/ 1883533 h 2053869"/>
                <a:gd name="connsiteX31" fmla="*/ 524872 w 2069074"/>
                <a:gd name="connsiteY31" fmla="*/ 1870614 h 2053869"/>
                <a:gd name="connsiteX32" fmla="*/ 1710685 w 2069074"/>
                <a:gd name="connsiteY32" fmla="*/ 1746594 h 2053869"/>
                <a:gd name="connsiteX33" fmla="*/ 1729632 w 2069074"/>
                <a:gd name="connsiteY33" fmla="*/ 1757360 h 2053869"/>
                <a:gd name="connsiteX34" fmla="*/ 1729632 w 2069074"/>
                <a:gd name="connsiteY34" fmla="*/ 1795254 h 2053869"/>
                <a:gd name="connsiteX35" fmla="*/ 1688293 w 2069074"/>
                <a:gd name="connsiteY35" fmla="*/ 1791809 h 2053869"/>
                <a:gd name="connsiteX36" fmla="*/ 1691738 w 2069074"/>
                <a:gd name="connsiteY36" fmla="*/ 1753915 h 2053869"/>
                <a:gd name="connsiteX37" fmla="*/ 1710685 w 2069074"/>
                <a:gd name="connsiteY37" fmla="*/ 1746594 h 2053869"/>
                <a:gd name="connsiteX38" fmla="*/ 361252 w 2069074"/>
                <a:gd name="connsiteY38" fmla="*/ 1746594 h 2053869"/>
                <a:gd name="connsiteX39" fmla="*/ 380199 w 2069074"/>
                <a:gd name="connsiteY39" fmla="*/ 1753915 h 2053869"/>
                <a:gd name="connsiteX40" fmla="*/ 383644 w 2069074"/>
                <a:gd name="connsiteY40" fmla="*/ 1791809 h 2053869"/>
                <a:gd name="connsiteX41" fmla="*/ 342305 w 2069074"/>
                <a:gd name="connsiteY41" fmla="*/ 1795254 h 2053869"/>
                <a:gd name="connsiteX42" fmla="*/ 342305 w 2069074"/>
                <a:gd name="connsiteY42" fmla="*/ 1757360 h 2053869"/>
                <a:gd name="connsiteX43" fmla="*/ 361252 w 2069074"/>
                <a:gd name="connsiteY43" fmla="*/ 1746594 h 2053869"/>
                <a:gd name="connsiteX44" fmla="*/ 1846068 w 2069074"/>
                <a:gd name="connsiteY44" fmla="*/ 1590238 h 2053869"/>
                <a:gd name="connsiteX45" fmla="*/ 1868029 w 2069074"/>
                <a:gd name="connsiteY45" fmla="*/ 1594544 h 2053869"/>
                <a:gd name="connsiteX46" fmla="*/ 1871474 w 2069074"/>
                <a:gd name="connsiteY46" fmla="*/ 1632438 h 2053869"/>
                <a:gd name="connsiteX47" fmla="*/ 1833580 w 2069074"/>
                <a:gd name="connsiteY47" fmla="*/ 1639328 h 2053869"/>
                <a:gd name="connsiteX48" fmla="*/ 1826690 w 2069074"/>
                <a:gd name="connsiteY48" fmla="*/ 1601434 h 2053869"/>
                <a:gd name="connsiteX49" fmla="*/ 1846068 w 2069074"/>
                <a:gd name="connsiteY49" fmla="*/ 1590238 h 2053869"/>
                <a:gd name="connsiteX50" fmla="*/ 225870 w 2069074"/>
                <a:gd name="connsiteY50" fmla="*/ 1590238 h 2053869"/>
                <a:gd name="connsiteX51" fmla="*/ 245248 w 2069074"/>
                <a:gd name="connsiteY51" fmla="*/ 1601434 h 2053869"/>
                <a:gd name="connsiteX52" fmla="*/ 238358 w 2069074"/>
                <a:gd name="connsiteY52" fmla="*/ 1639328 h 2053869"/>
                <a:gd name="connsiteX53" fmla="*/ 200464 w 2069074"/>
                <a:gd name="connsiteY53" fmla="*/ 1632438 h 2053869"/>
                <a:gd name="connsiteX54" fmla="*/ 203909 w 2069074"/>
                <a:gd name="connsiteY54" fmla="*/ 1594544 h 2053869"/>
                <a:gd name="connsiteX55" fmla="*/ 225870 w 2069074"/>
                <a:gd name="connsiteY55" fmla="*/ 1590238 h 2053869"/>
                <a:gd name="connsiteX56" fmla="*/ 1945222 w 2069074"/>
                <a:gd name="connsiteY56" fmla="*/ 1410596 h 2053869"/>
                <a:gd name="connsiteX57" fmla="*/ 1966909 w 2069074"/>
                <a:gd name="connsiteY57" fmla="*/ 1411457 h 2053869"/>
                <a:gd name="connsiteX58" fmla="*/ 1981072 w 2069074"/>
                <a:gd name="connsiteY58" fmla="*/ 1449351 h 2053869"/>
                <a:gd name="connsiteX59" fmla="*/ 1945664 w 2069074"/>
                <a:gd name="connsiteY59" fmla="*/ 1463130 h 2053869"/>
                <a:gd name="connsiteX60" fmla="*/ 1931502 w 2069074"/>
                <a:gd name="connsiteY60" fmla="*/ 1425236 h 2053869"/>
                <a:gd name="connsiteX61" fmla="*/ 1945222 w 2069074"/>
                <a:gd name="connsiteY61" fmla="*/ 1410596 h 2053869"/>
                <a:gd name="connsiteX62" fmla="*/ 127431 w 2069074"/>
                <a:gd name="connsiteY62" fmla="*/ 1410596 h 2053869"/>
                <a:gd name="connsiteX63" fmla="*/ 141152 w 2069074"/>
                <a:gd name="connsiteY63" fmla="*/ 1425236 h 2053869"/>
                <a:gd name="connsiteX64" fmla="*/ 126989 w 2069074"/>
                <a:gd name="connsiteY64" fmla="*/ 1463130 h 2053869"/>
                <a:gd name="connsiteX65" fmla="*/ 91582 w 2069074"/>
                <a:gd name="connsiteY65" fmla="*/ 1449351 h 2053869"/>
                <a:gd name="connsiteX66" fmla="*/ 105744 w 2069074"/>
                <a:gd name="connsiteY66" fmla="*/ 1411457 h 2053869"/>
                <a:gd name="connsiteX67" fmla="*/ 127431 w 2069074"/>
                <a:gd name="connsiteY67" fmla="*/ 1410596 h 2053869"/>
                <a:gd name="connsiteX68" fmla="*/ 2027704 w 2069074"/>
                <a:gd name="connsiteY68" fmla="*/ 1209836 h 2053869"/>
                <a:gd name="connsiteX69" fmla="*/ 2048373 w 2069074"/>
                <a:gd name="connsiteY69" fmla="*/ 1240841 h 2053869"/>
                <a:gd name="connsiteX70" fmla="*/ 2013924 w 2069074"/>
                <a:gd name="connsiteY70" fmla="*/ 1261511 h 2053869"/>
                <a:gd name="connsiteX71" fmla="*/ 1993254 w 2069074"/>
                <a:gd name="connsiteY71" fmla="*/ 1230506 h 2053869"/>
                <a:gd name="connsiteX72" fmla="*/ 2027704 w 2069074"/>
                <a:gd name="connsiteY72" fmla="*/ 1209836 h 2053869"/>
                <a:gd name="connsiteX73" fmla="*/ 44234 w 2069074"/>
                <a:gd name="connsiteY73" fmla="*/ 1209836 h 2053869"/>
                <a:gd name="connsiteX74" fmla="*/ 78683 w 2069074"/>
                <a:gd name="connsiteY74" fmla="*/ 1230506 h 2053869"/>
                <a:gd name="connsiteX75" fmla="*/ 58013 w 2069074"/>
                <a:gd name="connsiteY75" fmla="*/ 1261511 h 2053869"/>
                <a:gd name="connsiteX76" fmla="*/ 23564 w 2069074"/>
                <a:gd name="connsiteY76" fmla="*/ 1240841 h 2053869"/>
                <a:gd name="connsiteX77" fmla="*/ 44234 w 2069074"/>
                <a:gd name="connsiteY77" fmla="*/ 1209836 h 2053869"/>
                <a:gd name="connsiteX78" fmla="*/ 2041513 w 2069074"/>
                <a:gd name="connsiteY78" fmla="*/ 998156 h 2053869"/>
                <a:gd name="connsiteX79" fmla="*/ 2069074 w 2069074"/>
                <a:gd name="connsiteY79" fmla="*/ 1025717 h 2053869"/>
                <a:gd name="connsiteX80" fmla="*/ 2041513 w 2069074"/>
                <a:gd name="connsiteY80" fmla="*/ 1053278 h 2053869"/>
                <a:gd name="connsiteX81" fmla="*/ 2013952 w 2069074"/>
                <a:gd name="connsiteY81" fmla="*/ 1025717 h 2053869"/>
                <a:gd name="connsiteX82" fmla="*/ 2041513 w 2069074"/>
                <a:gd name="connsiteY82" fmla="*/ 998156 h 2053869"/>
                <a:gd name="connsiteX83" fmla="*/ 27561 w 2069074"/>
                <a:gd name="connsiteY83" fmla="*/ 998156 h 2053869"/>
                <a:gd name="connsiteX84" fmla="*/ 55122 w 2069074"/>
                <a:gd name="connsiteY84" fmla="*/ 1025717 h 2053869"/>
                <a:gd name="connsiteX85" fmla="*/ 27561 w 2069074"/>
                <a:gd name="connsiteY85" fmla="*/ 1053278 h 2053869"/>
                <a:gd name="connsiteX86" fmla="*/ 0 w 2069074"/>
                <a:gd name="connsiteY86" fmla="*/ 1025717 h 2053869"/>
                <a:gd name="connsiteX87" fmla="*/ 27561 w 2069074"/>
                <a:gd name="connsiteY87" fmla="*/ 998156 h 2053869"/>
                <a:gd name="connsiteX88" fmla="*/ 2013924 w 2069074"/>
                <a:gd name="connsiteY88" fmla="*/ 792358 h 2053869"/>
                <a:gd name="connsiteX89" fmla="*/ 2048373 w 2069074"/>
                <a:gd name="connsiteY89" fmla="*/ 813028 h 2053869"/>
                <a:gd name="connsiteX90" fmla="*/ 2027704 w 2069074"/>
                <a:gd name="connsiteY90" fmla="*/ 844033 h 2053869"/>
                <a:gd name="connsiteX91" fmla="*/ 1993254 w 2069074"/>
                <a:gd name="connsiteY91" fmla="*/ 823363 h 2053869"/>
                <a:gd name="connsiteX92" fmla="*/ 2013924 w 2069074"/>
                <a:gd name="connsiteY92" fmla="*/ 792358 h 2053869"/>
                <a:gd name="connsiteX93" fmla="*/ 58013 w 2069074"/>
                <a:gd name="connsiteY93" fmla="*/ 792358 h 2053869"/>
                <a:gd name="connsiteX94" fmla="*/ 78683 w 2069074"/>
                <a:gd name="connsiteY94" fmla="*/ 823363 h 2053869"/>
                <a:gd name="connsiteX95" fmla="*/ 44234 w 2069074"/>
                <a:gd name="connsiteY95" fmla="*/ 844033 h 2053869"/>
                <a:gd name="connsiteX96" fmla="*/ 23564 w 2069074"/>
                <a:gd name="connsiteY96" fmla="*/ 813028 h 2053869"/>
                <a:gd name="connsiteX97" fmla="*/ 58013 w 2069074"/>
                <a:gd name="connsiteY97" fmla="*/ 792358 h 2053869"/>
                <a:gd name="connsiteX98" fmla="*/ 1966024 w 2069074"/>
                <a:gd name="connsiteY98" fmla="*/ 592741 h 2053869"/>
                <a:gd name="connsiteX99" fmla="*/ 1981072 w 2069074"/>
                <a:gd name="connsiteY99" fmla="*/ 607382 h 2053869"/>
                <a:gd name="connsiteX100" fmla="*/ 1966909 w 2069074"/>
                <a:gd name="connsiteY100" fmla="*/ 645276 h 2053869"/>
                <a:gd name="connsiteX101" fmla="*/ 1931502 w 2069074"/>
                <a:gd name="connsiteY101" fmla="*/ 631497 h 2053869"/>
                <a:gd name="connsiteX102" fmla="*/ 1945664 w 2069074"/>
                <a:gd name="connsiteY102" fmla="*/ 593603 h 2053869"/>
                <a:gd name="connsiteX103" fmla="*/ 1966024 w 2069074"/>
                <a:gd name="connsiteY103" fmla="*/ 592741 h 2053869"/>
                <a:gd name="connsiteX104" fmla="*/ 106630 w 2069074"/>
                <a:gd name="connsiteY104" fmla="*/ 592741 h 2053869"/>
                <a:gd name="connsiteX105" fmla="*/ 126989 w 2069074"/>
                <a:gd name="connsiteY105" fmla="*/ 593603 h 2053869"/>
                <a:gd name="connsiteX106" fmla="*/ 141152 w 2069074"/>
                <a:gd name="connsiteY106" fmla="*/ 631497 h 2053869"/>
                <a:gd name="connsiteX107" fmla="*/ 105744 w 2069074"/>
                <a:gd name="connsiteY107" fmla="*/ 645276 h 2053869"/>
                <a:gd name="connsiteX108" fmla="*/ 91582 w 2069074"/>
                <a:gd name="connsiteY108" fmla="*/ 607382 h 2053869"/>
                <a:gd name="connsiteX109" fmla="*/ 106630 w 2069074"/>
                <a:gd name="connsiteY109" fmla="*/ 592741 h 2053869"/>
                <a:gd name="connsiteX110" fmla="*/ 1855111 w 2069074"/>
                <a:gd name="connsiteY110" fmla="*/ 409371 h 2053869"/>
                <a:gd name="connsiteX111" fmla="*/ 1871474 w 2069074"/>
                <a:gd name="connsiteY111" fmla="*/ 421859 h 2053869"/>
                <a:gd name="connsiteX112" fmla="*/ 1868029 w 2069074"/>
                <a:gd name="connsiteY112" fmla="*/ 459753 h 2053869"/>
                <a:gd name="connsiteX113" fmla="*/ 1826690 w 2069074"/>
                <a:gd name="connsiteY113" fmla="*/ 452863 h 2053869"/>
                <a:gd name="connsiteX114" fmla="*/ 1833580 w 2069074"/>
                <a:gd name="connsiteY114" fmla="*/ 414969 h 2053869"/>
                <a:gd name="connsiteX115" fmla="*/ 1855111 w 2069074"/>
                <a:gd name="connsiteY115" fmla="*/ 409371 h 2053869"/>
                <a:gd name="connsiteX116" fmla="*/ 216827 w 2069074"/>
                <a:gd name="connsiteY116" fmla="*/ 409371 h 2053869"/>
                <a:gd name="connsiteX117" fmla="*/ 238358 w 2069074"/>
                <a:gd name="connsiteY117" fmla="*/ 414969 h 2053869"/>
                <a:gd name="connsiteX118" fmla="*/ 245248 w 2069074"/>
                <a:gd name="connsiteY118" fmla="*/ 452863 h 2053869"/>
                <a:gd name="connsiteX119" fmla="*/ 203909 w 2069074"/>
                <a:gd name="connsiteY119" fmla="*/ 459753 h 2053869"/>
                <a:gd name="connsiteX120" fmla="*/ 200464 w 2069074"/>
                <a:gd name="connsiteY120" fmla="*/ 421859 h 2053869"/>
                <a:gd name="connsiteX121" fmla="*/ 216827 w 2069074"/>
                <a:gd name="connsiteY121" fmla="*/ 409371 h 2053869"/>
                <a:gd name="connsiteX122" fmla="*/ 1707671 w 2069074"/>
                <a:gd name="connsiteY122" fmla="*/ 252728 h 2053869"/>
                <a:gd name="connsiteX123" fmla="*/ 1729632 w 2069074"/>
                <a:gd name="connsiteY123" fmla="*/ 260049 h 2053869"/>
                <a:gd name="connsiteX124" fmla="*/ 1729632 w 2069074"/>
                <a:gd name="connsiteY124" fmla="*/ 297943 h 2053869"/>
                <a:gd name="connsiteX125" fmla="*/ 1691738 w 2069074"/>
                <a:gd name="connsiteY125" fmla="*/ 301388 h 2053869"/>
                <a:gd name="connsiteX126" fmla="*/ 1688293 w 2069074"/>
                <a:gd name="connsiteY126" fmla="*/ 263494 h 2053869"/>
                <a:gd name="connsiteX127" fmla="*/ 1707671 w 2069074"/>
                <a:gd name="connsiteY127" fmla="*/ 252728 h 2053869"/>
                <a:gd name="connsiteX128" fmla="*/ 364266 w 2069074"/>
                <a:gd name="connsiteY128" fmla="*/ 252728 h 2053869"/>
                <a:gd name="connsiteX129" fmla="*/ 383644 w 2069074"/>
                <a:gd name="connsiteY129" fmla="*/ 263494 h 2053869"/>
                <a:gd name="connsiteX130" fmla="*/ 380199 w 2069074"/>
                <a:gd name="connsiteY130" fmla="*/ 301388 h 2053869"/>
                <a:gd name="connsiteX131" fmla="*/ 342305 w 2069074"/>
                <a:gd name="connsiteY131" fmla="*/ 297943 h 2053869"/>
                <a:gd name="connsiteX132" fmla="*/ 342305 w 2069074"/>
                <a:gd name="connsiteY132" fmla="*/ 260049 h 2053869"/>
                <a:gd name="connsiteX133" fmla="*/ 364266 w 2069074"/>
                <a:gd name="connsiteY133" fmla="*/ 252728 h 2053869"/>
                <a:gd name="connsiteX134" fmla="*/ 1531848 w 2069074"/>
                <a:gd name="connsiteY134" fmla="*/ 130286 h 2053869"/>
                <a:gd name="connsiteX135" fmla="*/ 1553978 w 2069074"/>
                <a:gd name="connsiteY135" fmla="*/ 132870 h 2053869"/>
                <a:gd name="connsiteX136" fmla="*/ 1564600 w 2069074"/>
                <a:gd name="connsiteY136" fmla="*/ 170764 h 2053869"/>
                <a:gd name="connsiteX137" fmla="*/ 1525652 w 2069074"/>
                <a:gd name="connsiteY137" fmla="*/ 181099 h 2053869"/>
                <a:gd name="connsiteX138" fmla="*/ 1515030 w 2069074"/>
                <a:gd name="connsiteY138" fmla="*/ 143205 h 2053869"/>
                <a:gd name="connsiteX139" fmla="*/ 1531848 w 2069074"/>
                <a:gd name="connsiteY139" fmla="*/ 130286 h 2053869"/>
                <a:gd name="connsiteX140" fmla="*/ 540805 w 2069074"/>
                <a:gd name="connsiteY140" fmla="*/ 130286 h 2053869"/>
                <a:gd name="connsiteX141" fmla="*/ 557624 w 2069074"/>
                <a:gd name="connsiteY141" fmla="*/ 143205 h 2053869"/>
                <a:gd name="connsiteX142" fmla="*/ 547002 w 2069074"/>
                <a:gd name="connsiteY142" fmla="*/ 181099 h 2053869"/>
                <a:gd name="connsiteX143" fmla="*/ 508054 w 2069074"/>
                <a:gd name="connsiteY143" fmla="*/ 170764 h 2053869"/>
                <a:gd name="connsiteX144" fmla="*/ 518676 w 2069074"/>
                <a:gd name="connsiteY144" fmla="*/ 132870 h 2053869"/>
                <a:gd name="connsiteX145" fmla="*/ 540805 w 2069074"/>
                <a:gd name="connsiteY145" fmla="*/ 130286 h 2053869"/>
                <a:gd name="connsiteX146" fmla="*/ 1354756 w 2069074"/>
                <a:gd name="connsiteY146" fmla="*/ 46357 h 2053869"/>
                <a:gd name="connsiteX147" fmla="*/ 1372460 w 2069074"/>
                <a:gd name="connsiteY147" fmla="*/ 80806 h 2053869"/>
                <a:gd name="connsiteX148" fmla="*/ 1337052 w 2069074"/>
                <a:gd name="connsiteY148" fmla="*/ 98031 h 2053869"/>
                <a:gd name="connsiteX149" fmla="*/ 1319349 w 2069074"/>
                <a:gd name="connsiteY149" fmla="*/ 63582 h 2053869"/>
                <a:gd name="connsiteX150" fmla="*/ 1354756 w 2069074"/>
                <a:gd name="connsiteY150" fmla="*/ 46357 h 2053869"/>
                <a:gd name="connsiteX151" fmla="*/ 717898 w 2069074"/>
                <a:gd name="connsiteY151" fmla="*/ 46357 h 2053869"/>
                <a:gd name="connsiteX152" fmla="*/ 753305 w 2069074"/>
                <a:gd name="connsiteY152" fmla="*/ 63582 h 2053869"/>
                <a:gd name="connsiteX153" fmla="*/ 735602 w 2069074"/>
                <a:gd name="connsiteY153" fmla="*/ 98031 h 2053869"/>
                <a:gd name="connsiteX154" fmla="*/ 700195 w 2069074"/>
                <a:gd name="connsiteY154" fmla="*/ 80806 h 2053869"/>
                <a:gd name="connsiteX155" fmla="*/ 717898 w 2069074"/>
                <a:gd name="connsiteY155" fmla="*/ 46357 h 2053869"/>
                <a:gd name="connsiteX156" fmla="*/ 1143570 w 2069074"/>
                <a:gd name="connsiteY156" fmla="*/ 660 h 2053869"/>
                <a:gd name="connsiteX157" fmla="*/ 1168438 w 2069074"/>
                <a:gd name="connsiteY157" fmla="*/ 31665 h 2053869"/>
                <a:gd name="connsiteX158" fmla="*/ 1136465 w 2069074"/>
                <a:gd name="connsiteY158" fmla="*/ 55780 h 2053869"/>
                <a:gd name="connsiteX159" fmla="*/ 1111597 w 2069074"/>
                <a:gd name="connsiteY159" fmla="*/ 24775 h 2053869"/>
                <a:gd name="connsiteX160" fmla="*/ 1143570 w 2069074"/>
                <a:gd name="connsiteY160" fmla="*/ 660 h 2053869"/>
                <a:gd name="connsiteX161" fmla="*/ 926217 w 2069074"/>
                <a:gd name="connsiteY161" fmla="*/ 660 h 2053869"/>
                <a:gd name="connsiteX162" fmla="*/ 958190 w 2069074"/>
                <a:gd name="connsiteY162" fmla="*/ 24775 h 2053869"/>
                <a:gd name="connsiteX163" fmla="*/ 933322 w 2069074"/>
                <a:gd name="connsiteY163" fmla="*/ 55780 h 2053869"/>
                <a:gd name="connsiteX164" fmla="*/ 901349 w 2069074"/>
                <a:gd name="connsiteY164" fmla="*/ 31665 h 2053869"/>
                <a:gd name="connsiteX165" fmla="*/ 926217 w 2069074"/>
                <a:gd name="connsiteY165" fmla="*/ 660 h 205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069074" h="2053869">
                  <a:moveTo>
                    <a:pt x="1136465" y="1998089"/>
                  </a:moveTo>
                  <a:cubicBezTo>
                    <a:pt x="1154228" y="1998089"/>
                    <a:pt x="1168438" y="2008424"/>
                    <a:pt x="1168438" y="2022204"/>
                  </a:cubicBezTo>
                  <a:cubicBezTo>
                    <a:pt x="1168438" y="2039429"/>
                    <a:pt x="1157780" y="2053209"/>
                    <a:pt x="1143570" y="2053209"/>
                  </a:cubicBezTo>
                  <a:cubicBezTo>
                    <a:pt x="1125807" y="2056654"/>
                    <a:pt x="1115150" y="2046319"/>
                    <a:pt x="1111597" y="2029094"/>
                  </a:cubicBezTo>
                  <a:cubicBezTo>
                    <a:pt x="1111597" y="2015314"/>
                    <a:pt x="1122255" y="2001534"/>
                    <a:pt x="1136465" y="1998089"/>
                  </a:cubicBezTo>
                  <a:close/>
                  <a:moveTo>
                    <a:pt x="933322" y="1998089"/>
                  </a:moveTo>
                  <a:cubicBezTo>
                    <a:pt x="947532" y="2001534"/>
                    <a:pt x="958190" y="2015314"/>
                    <a:pt x="958190" y="2029094"/>
                  </a:cubicBezTo>
                  <a:cubicBezTo>
                    <a:pt x="954638" y="2046319"/>
                    <a:pt x="943980" y="2056654"/>
                    <a:pt x="926217" y="2053209"/>
                  </a:cubicBezTo>
                  <a:cubicBezTo>
                    <a:pt x="912007" y="2053209"/>
                    <a:pt x="901349" y="2039429"/>
                    <a:pt x="901349" y="2022204"/>
                  </a:cubicBezTo>
                  <a:cubicBezTo>
                    <a:pt x="901349" y="2008424"/>
                    <a:pt x="915559" y="1998089"/>
                    <a:pt x="933322" y="1998089"/>
                  </a:cubicBezTo>
                  <a:close/>
                  <a:moveTo>
                    <a:pt x="1337052" y="1957272"/>
                  </a:moveTo>
                  <a:cubicBezTo>
                    <a:pt x="1354756" y="1953827"/>
                    <a:pt x="1368919" y="1960717"/>
                    <a:pt x="1372460" y="1974497"/>
                  </a:cubicBezTo>
                  <a:cubicBezTo>
                    <a:pt x="1379541" y="1988277"/>
                    <a:pt x="1372460" y="2005501"/>
                    <a:pt x="1354756" y="2008946"/>
                  </a:cubicBezTo>
                  <a:cubicBezTo>
                    <a:pt x="1340593" y="2015836"/>
                    <a:pt x="1326430" y="2005501"/>
                    <a:pt x="1319349" y="1991722"/>
                  </a:cubicBezTo>
                  <a:cubicBezTo>
                    <a:pt x="1315808" y="1977942"/>
                    <a:pt x="1322890" y="1960717"/>
                    <a:pt x="1337052" y="1957272"/>
                  </a:cubicBezTo>
                  <a:close/>
                  <a:moveTo>
                    <a:pt x="735602" y="1957272"/>
                  </a:moveTo>
                  <a:cubicBezTo>
                    <a:pt x="749765" y="1960717"/>
                    <a:pt x="756846" y="1977942"/>
                    <a:pt x="753305" y="1991722"/>
                  </a:cubicBezTo>
                  <a:cubicBezTo>
                    <a:pt x="746224" y="2005501"/>
                    <a:pt x="732061" y="2015836"/>
                    <a:pt x="717898" y="2008946"/>
                  </a:cubicBezTo>
                  <a:cubicBezTo>
                    <a:pt x="700195" y="2005501"/>
                    <a:pt x="693113" y="1988277"/>
                    <a:pt x="700195" y="1974497"/>
                  </a:cubicBezTo>
                  <a:cubicBezTo>
                    <a:pt x="703735" y="1960717"/>
                    <a:pt x="717898" y="1953827"/>
                    <a:pt x="735602" y="1957272"/>
                  </a:cubicBezTo>
                  <a:close/>
                  <a:moveTo>
                    <a:pt x="1547781" y="1870614"/>
                  </a:moveTo>
                  <a:cubicBezTo>
                    <a:pt x="1554863" y="1872337"/>
                    <a:pt x="1561059" y="1876643"/>
                    <a:pt x="1564600" y="1883533"/>
                  </a:cubicBezTo>
                  <a:cubicBezTo>
                    <a:pt x="1571681" y="1897313"/>
                    <a:pt x="1568140" y="1914537"/>
                    <a:pt x="1553978" y="1921427"/>
                  </a:cubicBezTo>
                  <a:cubicBezTo>
                    <a:pt x="1539815" y="1928317"/>
                    <a:pt x="1522111" y="1924872"/>
                    <a:pt x="1515030" y="1911092"/>
                  </a:cubicBezTo>
                  <a:cubicBezTo>
                    <a:pt x="1507948" y="1897313"/>
                    <a:pt x="1511489" y="1883533"/>
                    <a:pt x="1525652" y="1873198"/>
                  </a:cubicBezTo>
                  <a:cubicBezTo>
                    <a:pt x="1532733" y="1869753"/>
                    <a:pt x="1540700" y="1868892"/>
                    <a:pt x="1547781" y="1870614"/>
                  </a:cubicBezTo>
                  <a:close/>
                  <a:moveTo>
                    <a:pt x="524872" y="1870614"/>
                  </a:moveTo>
                  <a:cubicBezTo>
                    <a:pt x="531954" y="1868892"/>
                    <a:pt x="539920" y="1869753"/>
                    <a:pt x="547002" y="1873198"/>
                  </a:cubicBezTo>
                  <a:cubicBezTo>
                    <a:pt x="561164" y="1883533"/>
                    <a:pt x="564705" y="1897313"/>
                    <a:pt x="557624" y="1911092"/>
                  </a:cubicBezTo>
                  <a:cubicBezTo>
                    <a:pt x="550542" y="1924872"/>
                    <a:pt x="532839" y="1928317"/>
                    <a:pt x="518676" y="1921427"/>
                  </a:cubicBezTo>
                  <a:cubicBezTo>
                    <a:pt x="504513" y="1914537"/>
                    <a:pt x="500972" y="1897313"/>
                    <a:pt x="508054" y="1883533"/>
                  </a:cubicBezTo>
                  <a:cubicBezTo>
                    <a:pt x="511594" y="1876643"/>
                    <a:pt x="517791" y="1872337"/>
                    <a:pt x="524872" y="1870614"/>
                  </a:cubicBezTo>
                  <a:close/>
                  <a:moveTo>
                    <a:pt x="1710685" y="1746594"/>
                  </a:moveTo>
                  <a:cubicBezTo>
                    <a:pt x="1717575" y="1747025"/>
                    <a:pt x="1724465" y="1750470"/>
                    <a:pt x="1729632" y="1757360"/>
                  </a:cubicBezTo>
                  <a:cubicBezTo>
                    <a:pt x="1739967" y="1767695"/>
                    <a:pt x="1739967" y="1784919"/>
                    <a:pt x="1729632" y="1795254"/>
                  </a:cubicBezTo>
                  <a:cubicBezTo>
                    <a:pt x="1715853" y="1805589"/>
                    <a:pt x="1698628" y="1805589"/>
                    <a:pt x="1688293" y="1791809"/>
                  </a:cubicBezTo>
                  <a:cubicBezTo>
                    <a:pt x="1677958" y="1781475"/>
                    <a:pt x="1681403" y="1764250"/>
                    <a:pt x="1691738" y="1753915"/>
                  </a:cubicBezTo>
                  <a:cubicBezTo>
                    <a:pt x="1696905" y="1748748"/>
                    <a:pt x="1703795" y="1746164"/>
                    <a:pt x="1710685" y="1746594"/>
                  </a:cubicBezTo>
                  <a:close/>
                  <a:moveTo>
                    <a:pt x="361252" y="1746594"/>
                  </a:moveTo>
                  <a:cubicBezTo>
                    <a:pt x="368142" y="1746164"/>
                    <a:pt x="375032" y="1748747"/>
                    <a:pt x="380199" y="1753915"/>
                  </a:cubicBezTo>
                  <a:cubicBezTo>
                    <a:pt x="390534" y="1764250"/>
                    <a:pt x="393979" y="1781475"/>
                    <a:pt x="383644" y="1791809"/>
                  </a:cubicBezTo>
                  <a:cubicBezTo>
                    <a:pt x="373309" y="1805589"/>
                    <a:pt x="356085" y="1805589"/>
                    <a:pt x="342305" y="1795254"/>
                  </a:cubicBezTo>
                  <a:cubicBezTo>
                    <a:pt x="331970" y="1784919"/>
                    <a:pt x="331970" y="1767695"/>
                    <a:pt x="342305" y="1757360"/>
                  </a:cubicBezTo>
                  <a:cubicBezTo>
                    <a:pt x="347472" y="1750470"/>
                    <a:pt x="354362" y="1747025"/>
                    <a:pt x="361252" y="1746594"/>
                  </a:cubicBezTo>
                  <a:close/>
                  <a:moveTo>
                    <a:pt x="1846068" y="1590238"/>
                  </a:moveTo>
                  <a:cubicBezTo>
                    <a:pt x="1853388" y="1589377"/>
                    <a:pt x="1861139" y="1591099"/>
                    <a:pt x="1868029" y="1594544"/>
                  </a:cubicBezTo>
                  <a:cubicBezTo>
                    <a:pt x="1878364" y="1604879"/>
                    <a:pt x="1881809" y="1622104"/>
                    <a:pt x="1871474" y="1632438"/>
                  </a:cubicBezTo>
                  <a:cubicBezTo>
                    <a:pt x="1864584" y="1646218"/>
                    <a:pt x="1847360" y="1649663"/>
                    <a:pt x="1833580" y="1639328"/>
                  </a:cubicBezTo>
                  <a:cubicBezTo>
                    <a:pt x="1823245" y="1632438"/>
                    <a:pt x="1819800" y="1615214"/>
                    <a:pt x="1826690" y="1601434"/>
                  </a:cubicBezTo>
                  <a:cubicBezTo>
                    <a:pt x="1831857" y="1594544"/>
                    <a:pt x="1838747" y="1591099"/>
                    <a:pt x="1846068" y="1590238"/>
                  </a:cubicBezTo>
                  <a:close/>
                  <a:moveTo>
                    <a:pt x="225870" y="1590238"/>
                  </a:moveTo>
                  <a:cubicBezTo>
                    <a:pt x="233191" y="1591099"/>
                    <a:pt x="240081" y="1594544"/>
                    <a:pt x="245248" y="1601434"/>
                  </a:cubicBezTo>
                  <a:cubicBezTo>
                    <a:pt x="252138" y="1615214"/>
                    <a:pt x="248693" y="1632438"/>
                    <a:pt x="238358" y="1639328"/>
                  </a:cubicBezTo>
                  <a:cubicBezTo>
                    <a:pt x="224579" y="1649663"/>
                    <a:pt x="207354" y="1646218"/>
                    <a:pt x="200464" y="1632438"/>
                  </a:cubicBezTo>
                  <a:cubicBezTo>
                    <a:pt x="190129" y="1622104"/>
                    <a:pt x="193574" y="1604879"/>
                    <a:pt x="203909" y="1594544"/>
                  </a:cubicBezTo>
                  <a:cubicBezTo>
                    <a:pt x="210799" y="1591099"/>
                    <a:pt x="218550" y="1589377"/>
                    <a:pt x="225870" y="1590238"/>
                  </a:cubicBezTo>
                  <a:close/>
                  <a:moveTo>
                    <a:pt x="1945222" y="1410596"/>
                  </a:moveTo>
                  <a:cubicBezTo>
                    <a:pt x="1951861" y="1408012"/>
                    <a:pt x="1959827" y="1408012"/>
                    <a:pt x="1966909" y="1411457"/>
                  </a:cubicBezTo>
                  <a:cubicBezTo>
                    <a:pt x="1981072" y="1418347"/>
                    <a:pt x="1988153" y="1435571"/>
                    <a:pt x="1981072" y="1449351"/>
                  </a:cubicBezTo>
                  <a:cubicBezTo>
                    <a:pt x="1973990" y="1463130"/>
                    <a:pt x="1959827" y="1470020"/>
                    <a:pt x="1945664" y="1463130"/>
                  </a:cubicBezTo>
                  <a:cubicBezTo>
                    <a:pt x="1931502" y="1456241"/>
                    <a:pt x="1924420" y="1439016"/>
                    <a:pt x="1931502" y="1425236"/>
                  </a:cubicBezTo>
                  <a:cubicBezTo>
                    <a:pt x="1933272" y="1418347"/>
                    <a:pt x="1938583" y="1413179"/>
                    <a:pt x="1945222" y="1410596"/>
                  </a:cubicBezTo>
                  <a:close/>
                  <a:moveTo>
                    <a:pt x="127431" y="1410596"/>
                  </a:moveTo>
                  <a:cubicBezTo>
                    <a:pt x="134070" y="1413179"/>
                    <a:pt x="139381" y="1418347"/>
                    <a:pt x="141152" y="1425236"/>
                  </a:cubicBezTo>
                  <a:cubicBezTo>
                    <a:pt x="148233" y="1439016"/>
                    <a:pt x="141152" y="1456241"/>
                    <a:pt x="126989" y="1463130"/>
                  </a:cubicBezTo>
                  <a:cubicBezTo>
                    <a:pt x="112826" y="1470020"/>
                    <a:pt x="98663" y="1463130"/>
                    <a:pt x="91582" y="1449351"/>
                  </a:cubicBezTo>
                  <a:cubicBezTo>
                    <a:pt x="84500" y="1435571"/>
                    <a:pt x="91582" y="1418347"/>
                    <a:pt x="105744" y="1411457"/>
                  </a:cubicBezTo>
                  <a:cubicBezTo>
                    <a:pt x="112826" y="1408012"/>
                    <a:pt x="120793" y="1408012"/>
                    <a:pt x="127431" y="1410596"/>
                  </a:cubicBezTo>
                  <a:close/>
                  <a:moveTo>
                    <a:pt x="2027704" y="1209836"/>
                  </a:moveTo>
                  <a:cubicBezTo>
                    <a:pt x="2041483" y="1213281"/>
                    <a:pt x="2051818" y="1227061"/>
                    <a:pt x="2048373" y="1240841"/>
                  </a:cubicBezTo>
                  <a:cubicBezTo>
                    <a:pt x="2044928" y="1258066"/>
                    <a:pt x="2031148" y="1264956"/>
                    <a:pt x="2013924" y="1261511"/>
                  </a:cubicBezTo>
                  <a:cubicBezTo>
                    <a:pt x="2000144" y="1258066"/>
                    <a:pt x="1989809" y="1244286"/>
                    <a:pt x="1993254" y="1230506"/>
                  </a:cubicBezTo>
                  <a:cubicBezTo>
                    <a:pt x="1996699" y="1216726"/>
                    <a:pt x="2010479" y="1206391"/>
                    <a:pt x="2027704" y="1209836"/>
                  </a:cubicBezTo>
                  <a:close/>
                  <a:moveTo>
                    <a:pt x="44234" y="1209836"/>
                  </a:moveTo>
                  <a:cubicBezTo>
                    <a:pt x="61458" y="1206391"/>
                    <a:pt x="75238" y="1216726"/>
                    <a:pt x="78683" y="1230506"/>
                  </a:cubicBezTo>
                  <a:cubicBezTo>
                    <a:pt x="82128" y="1244286"/>
                    <a:pt x="71793" y="1258066"/>
                    <a:pt x="58013" y="1261511"/>
                  </a:cubicBezTo>
                  <a:cubicBezTo>
                    <a:pt x="40789" y="1264956"/>
                    <a:pt x="27009" y="1258066"/>
                    <a:pt x="23564" y="1240841"/>
                  </a:cubicBezTo>
                  <a:cubicBezTo>
                    <a:pt x="20119" y="1227061"/>
                    <a:pt x="30454" y="1213281"/>
                    <a:pt x="44234" y="1209836"/>
                  </a:cubicBezTo>
                  <a:close/>
                  <a:moveTo>
                    <a:pt x="2041513" y="998156"/>
                  </a:moveTo>
                  <a:cubicBezTo>
                    <a:pt x="2056735" y="998156"/>
                    <a:pt x="2069074" y="1010495"/>
                    <a:pt x="2069074" y="1025717"/>
                  </a:cubicBezTo>
                  <a:cubicBezTo>
                    <a:pt x="2069074" y="1040939"/>
                    <a:pt x="2056735" y="1053278"/>
                    <a:pt x="2041513" y="1053278"/>
                  </a:cubicBezTo>
                  <a:cubicBezTo>
                    <a:pt x="2026291" y="1053278"/>
                    <a:pt x="2013952" y="1040939"/>
                    <a:pt x="2013952" y="1025717"/>
                  </a:cubicBezTo>
                  <a:cubicBezTo>
                    <a:pt x="2013952" y="1010495"/>
                    <a:pt x="2026291" y="998156"/>
                    <a:pt x="2041513" y="998156"/>
                  </a:cubicBezTo>
                  <a:close/>
                  <a:moveTo>
                    <a:pt x="27561" y="998156"/>
                  </a:moveTo>
                  <a:cubicBezTo>
                    <a:pt x="42783" y="998156"/>
                    <a:pt x="55122" y="1010495"/>
                    <a:pt x="55122" y="1025717"/>
                  </a:cubicBezTo>
                  <a:cubicBezTo>
                    <a:pt x="55122" y="1040939"/>
                    <a:pt x="42783" y="1053278"/>
                    <a:pt x="27561" y="1053278"/>
                  </a:cubicBezTo>
                  <a:cubicBezTo>
                    <a:pt x="12339" y="1053278"/>
                    <a:pt x="0" y="1040939"/>
                    <a:pt x="0" y="1025717"/>
                  </a:cubicBezTo>
                  <a:cubicBezTo>
                    <a:pt x="0" y="1010495"/>
                    <a:pt x="12339" y="998156"/>
                    <a:pt x="27561" y="998156"/>
                  </a:cubicBezTo>
                  <a:close/>
                  <a:moveTo>
                    <a:pt x="2013924" y="792358"/>
                  </a:moveTo>
                  <a:cubicBezTo>
                    <a:pt x="2031148" y="788913"/>
                    <a:pt x="2044928" y="795803"/>
                    <a:pt x="2048373" y="813028"/>
                  </a:cubicBezTo>
                  <a:cubicBezTo>
                    <a:pt x="2051818" y="826808"/>
                    <a:pt x="2041483" y="840588"/>
                    <a:pt x="2027704" y="844033"/>
                  </a:cubicBezTo>
                  <a:cubicBezTo>
                    <a:pt x="2010479" y="847478"/>
                    <a:pt x="1996699" y="837143"/>
                    <a:pt x="1993254" y="823363"/>
                  </a:cubicBezTo>
                  <a:cubicBezTo>
                    <a:pt x="1989809" y="809583"/>
                    <a:pt x="2000144" y="795803"/>
                    <a:pt x="2013924" y="792358"/>
                  </a:cubicBezTo>
                  <a:close/>
                  <a:moveTo>
                    <a:pt x="58013" y="792358"/>
                  </a:moveTo>
                  <a:cubicBezTo>
                    <a:pt x="71793" y="795803"/>
                    <a:pt x="82128" y="809583"/>
                    <a:pt x="78683" y="823363"/>
                  </a:cubicBezTo>
                  <a:cubicBezTo>
                    <a:pt x="75238" y="837143"/>
                    <a:pt x="61458" y="847478"/>
                    <a:pt x="44234" y="844033"/>
                  </a:cubicBezTo>
                  <a:cubicBezTo>
                    <a:pt x="30454" y="840588"/>
                    <a:pt x="20119" y="826808"/>
                    <a:pt x="23564" y="813028"/>
                  </a:cubicBezTo>
                  <a:cubicBezTo>
                    <a:pt x="27009" y="795803"/>
                    <a:pt x="40789" y="788913"/>
                    <a:pt x="58013" y="792358"/>
                  </a:cubicBezTo>
                  <a:close/>
                  <a:moveTo>
                    <a:pt x="1966024" y="592741"/>
                  </a:moveTo>
                  <a:cubicBezTo>
                    <a:pt x="1972220" y="595325"/>
                    <a:pt x="1977531" y="600492"/>
                    <a:pt x="1981072" y="607382"/>
                  </a:cubicBezTo>
                  <a:cubicBezTo>
                    <a:pt x="1988153" y="621162"/>
                    <a:pt x="1981072" y="638386"/>
                    <a:pt x="1966909" y="645276"/>
                  </a:cubicBezTo>
                  <a:cubicBezTo>
                    <a:pt x="1952746" y="652166"/>
                    <a:pt x="1935042" y="645276"/>
                    <a:pt x="1931502" y="631497"/>
                  </a:cubicBezTo>
                  <a:cubicBezTo>
                    <a:pt x="1924420" y="617717"/>
                    <a:pt x="1931502" y="600492"/>
                    <a:pt x="1945664" y="593603"/>
                  </a:cubicBezTo>
                  <a:cubicBezTo>
                    <a:pt x="1952746" y="590158"/>
                    <a:pt x="1959827" y="590158"/>
                    <a:pt x="1966024" y="592741"/>
                  </a:cubicBezTo>
                  <a:close/>
                  <a:moveTo>
                    <a:pt x="106630" y="592741"/>
                  </a:moveTo>
                  <a:cubicBezTo>
                    <a:pt x="112826" y="590158"/>
                    <a:pt x="119907" y="590158"/>
                    <a:pt x="126989" y="593603"/>
                  </a:cubicBezTo>
                  <a:cubicBezTo>
                    <a:pt x="141152" y="600492"/>
                    <a:pt x="148233" y="617717"/>
                    <a:pt x="141152" y="631497"/>
                  </a:cubicBezTo>
                  <a:cubicBezTo>
                    <a:pt x="137611" y="645276"/>
                    <a:pt x="119907" y="652166"/>
                    <a:pt x="105744" y="645276"/>
                  </a:cubicBezTo>
                  <a:cubicBezTo>
                    <a:pt x="91582" y="638386"/>
                    <a:pt x="84500" y="621162"/>
                    <a:pt x="91582" y="607382"/>
                  </a:cubicBezTo>
                  <a:cubicBezTo>
                    <a:pt x="95122" y="600492"/>
                    <a:pt x="100433" y="595325"/>
                    <a:pt x="106630" y="592741"/>
                  </a:cubicBezTo>
                  <a:close/>
                  <a:moveTo>
                    <a:pt x="1855111" y="409371"/>
                  </a:moveTo>
                  <a:cubicBezTo>
                    <a:pt x="1862001" y="410663"/>
                    <a:pt x="1868029" y="414969"/>
                    <a:pt x="1871474" y="421859"/>
                  </a:cubicBezTo>
                  <a:cubicBezTo>
                    <a:pt x="1881809" y="432193"/>
                    <a:pt x="1878364" y="449418"/>
                    <a:pt x="1868029" y="459753"/>
                  </a:cubicBezTo>
                  <a:cubicBezTo>
                    <a:pt x="1854250" y="466643"/>
                    <a:pt x="1837025" y="466643"/>
                    <a:pt x="1826690" y="452863"/>
                  </a:cubicBezTo>
                  <a:cubicBezTo>
                    <a:pt x="1819800" y="439083"/>
                    <a:pt x="1823245" y="421859"/>
                    <a:pt x="1833580" y="414969"/>
                  </a:cubicBezTo>
                  <a:cubicBezTo>
                    <a:pt x="1840470" y="409801"/>
                    <a:pt x="1848221" y="408079"/>
                    <a:pt x="1855111" y="409371"/>
                  </a:cubicBezTo>
                  <a:close/>
                  <a:moveTo>
                    <a:pt x="216827" y="409371"/>
                  </a:moveTo>
                  <a:cubicBezTo>
                    <a:pt x="223717" y="408079"/>
                    <a:pt x="231468" y="409801"/>
                    <a:pt x="238358" y="414969"/>
                  </a:cubicBezTo>
                  <a:cubicBezTo>
                    <a:pt x="248693" y="421859"/>
                    <a:pt x="252138" y="439083"/>
                    <a:pt x="245248" y="452863"/>
                  </a:cubicBezTo>
                  <a:cubicBezTo>
                    <a:pt x="234913" y="466643"/>
                    <a:pt x="217689" y="466643"/>
                    <a:pt x="203909" y="459753"/>
                  </a:cubicBezTo>
                  <a:cubicBezTo>
                    <a:pt x="193574" y="449418"/>
                    <a:pt x="190129" y="432193"/>
                    <a:pt x="200464" y="421859"/>
                  </a:cubicBezTo>
                  <a:cubicBezTo>
                    <a:pt x="203909" y="414969"/>
                    <a:pt x="209938" y="410663"/>
                    <a:pt x="216827" y="409371"/>
                  </a:cubicBezTo>
                  <a:close/>
                  <a:moveTo>
                    <a:pt x="1707671" y="252728"/>
                  </a:moveTo>
                  <a:cubicBezTo>
                    <a:pt x="1714991" y="252298"/>
                    <a:pt x="1722742" y="254881"/>
                    <a:pt x="1729632" y="260049"/>
                  </a:cubicBezTo>
                  <a:cubicBezTo>
                    <a:pt x="1739967" y="270384"/>
                    <a:pt x="1739967" y="287608"/>
                    <a:pt x="1729632" y="297943"/>
                  </a:cubicBezTo>
                  <a:cubicBezTo>
                    <a:pt x="1719297" y="311723"/>
                    <a:pt x="1702073" y="311723"/>
                    <a:pt x="1691738" y="301388"/>
                  </a:cubicBezTo>
                  <a:cubicBezTo>
                    <a:pt x="1681403" y="291053"/>
                    <a:pt x="1677958" y="273828"/>
                    <a:pt x="1688293" y="263494"/>
                  </a:cubicBezTo>
                  <a:cubicBezTo>
                    <a:pt x="1693460" y="256604"/>
                    <a:pt x="1700350" y="253159"/>
                    <a:pt x="1707671" y="252728"/>
                  </a:cubicBezTo>
                  <a:close/>
                  <a:moveTo>
                    <a:pt x="364266" y="252728"/>
                  </a:moveTo>
                  <a:cubicBezTo>
                    <a:pt x="371587" y="253159"/>
                    <a:pt x="378477" y="256604"/>
                    <a:pt x="383644" y="263494"/>
                  </a:cubicBezTo>
                  <a:cubicBezTo>
                    <a:pt x="393979" y="273828"/>
                    <a:pt x="390534" y="291053"/>
                    <a:pt x="380199" y="301388"/>
                  </a:cubicBezTo>
                  <a:cubicBezTo>
                    <a:pt x="369865" y="311723"/>
                    <a:pt x="352640" y="311723"/>
                    <a:pt x="342305" y="297943"/>
                  </a:cubicBezTo>
                  <a:cubicBezTo>
                    <a:pt x="331970" y="287608"/>
                    <a:pt x="331970" y="270384"/>
                    <a:pt x="342305" y="260049"/>
                  </a:cubicBezTo>
                  <a:cubicBezTo>
                    <a:pt x="349195" y="254881"/>
                    <a:pt x="356946" y="252298"/>
                    <a:pt x="364266" y="252728"/>
                  </a:cubicBezTo>
                  <a:close/>
                  <a:moveTo>
                    <a:pt x="1531848" y="130286"/>
                  </a:moveTo>
                  <a:cubicBezTo>
                    <a:pt x="1538930" y="128564"/>
                    <a:pt x="1546896" y="129425"/>
                    <a:pt x="1553978" y="132870"/>
                  </a:cubicBezTo>
                  <a:cubicBezTo>
                    <a:pt x="1568140" y="139760"/>
                    <a:pt x="1571681" y="156984"/>
                    <a:pt x="1564600" y="170764"/>
                  </a:cubicBezTo>
                  <a:cubicBezTo>
                    <a:pt x="1557518" y="184544"/>
                    <a:pt x="1539815" y="187989"/>
                    <a:pt x="1525652" y="181099"/>
                  </a:cubicBezTo>
                  <a:cubicBezTo>
                    <a:pt x="1511489" y="170764"/>
                    <a:pt x="1507948" y="156984"/>
                    <a:pt x="1515030" y="143205"/>
                  </a:cubicBezTo>
                  <a:cubicBezTo>
                    <a:pt x="1518570" y="136315"/>
                    <a:pt x="1524767" y="132009"/>
                    <a:pt x="1531848" y="130286"/>
                  </a:cubicBezTo>
                  <a:close/>
                  <a:moveTo>
                    <a:pt x="540805" y="130286"/>
                  </a:moveTo>
                  <a:cubicBezTo>
                    <a:pt x="547887" y="132009"/>
                    <a:pt x="554083" y="136315"/>
                    <a:pt x="557624" y="143205"/>
                  </a:cubicBezTo>
                  <a:cubicBezTo>
                    <a:pt x="564705" y="156984"/>
                    <a:pt x="561164" y="170764"/>
                    <a:pt x="547002" y="181099"/>
                  </a:cubicBezTo>
                  <a:cubicBezTo>
                    <a:pt x="532839" y="187989"/>
                    <a:pt x="515135" y="184544"/>
                    <a:pt x="508054" y="170764"/>
                  </a:cubicBezTo>
                  <a:cubicBezTo>
                    <a:pt x="500972" y="156984"/>
                    <a:pt x="504513" y="139760"/>
                    <a:pt x="518676" y="132870"/>
                  </a:cubicBezTo>
                  <a:cubicBezTo>
                    <a:pt x="525757" y="129425"/>
                    <a:pt x="533724" y="128564"/>
                    <a:pt x="540805" y="130286"/>
                  </a:cubicBezTo>
                  <a:close/>
                  <a:moveTo>
                    <a:pt x="1354756" y="46357"/>
                  </a:moveTo>
                  <a:cubicBezTo>
                    <a:pt x="1372460" y="49802"/>
                    <a:pt x="1379541" y="67026"/>
                    <a:pt x="1372460" y="80806"/>
                  </a:cubicBezTo>
                  <a:cubicBezTo>
                    <a:pt x="1368919" y="94586"/>
                    <a:pt x="1354756" y="101476"/>
                    <a:pt x="1337052" y="98031"/>
                  </a:cubicBezTo>
                  <a:cubicBezTo>
                    <a:pt x="1322890" y="94586"/>
                    <a:pt x="1315808" y="77361"/>
                    <a:pt x="1319349" y="63582"/>
                  </a:cubicBezTo>
                  <a:cubicBezTo>
                    <a:pt x="1326430" y="49802"/>
                    <a:pt x="1340593" y="39467"/>
                    <a:pt x="1354756" y="46357"/>
                  </a:cubicBezTo>
                  <a:close/>
                  <a:moveTo>
                    <a:pt x="717898" y="46357"/>
                  </a:moveTo>
                  <a:cubicBezTo>
                    <a:pt x="732061" y="39467"/>
                    <a:pt x="746224" y="49802"/>
                    <a:pt x="753305" y="63582"/>
                  </a:cubicBezTo>
                  <a:cubicBezTo>
                    <a:pt x="756846" y="77361"/>
                    <a:pt x="749765" y="94586"/>
                    <a:pt x="735602" y="98031"/>
                  </a:cubicBezTo>
                  <a:cubicBezTo>
                    <a:pt x="717898" y="101476"/>
                    <a:pt x="703735" y="94586"/>
                    <a:pt x="700195" y="80806"/>
                  </a:cubicBezTo>
                  <a:cubicBezTo>
                    <a:pt x="693113" y="67026"/>
                    <a:pt x="700195" y="49802"/>
                    <a:pt x="717898" y="46357"/>
                  </a:cubicBezTo>
                  <a:close/>
                  <a:moveTo>
                    <a:pt x="1143570" y="660"/>
                  </a:moveTo>
                  <a:cubicBezTo>
                    <a:pt x="1157780" y="660"/>
                    <a:pt x="1168438" y="14440"/>
                    <a:pt x="1168438" y="31665"/>
                  </a:cubicBezTo>
                  <a:cubicBezTo>
                    <a:pt x="1168438" y="45445"/>
                    <a:pt x="1154228" y="55780"/>
                    <a:pt x="1136465" y="55780"/>
                  </a:cubicBezTo>
                  <a:cubicBezTo>
                    <a:pt x="1122255" y="52335"/>
                    <a:pt x="1111597" y="38555"/>
                    <a:pt x="1111597" y="24775"/>
                  </a:cubicBezTo>
                  <a:cubicBezTo>
                    <a:pt x="1115150" y="7550"/>
                    <a:pt x="1125807" y="-2785"/>
                    <a:pt x="1143570" y="660"/>
                  </a:cubicBezTo>
                  <a:close/>
                  <a:moveTo>
                    <a:pt x="926217" y="660"/>
                  </a:moveTo>
                  <a:cubicBezTo>
                    <a:pt x="943980" y="-2785"/>
                    <a:pt x="954638" y="7550"/>
                    <a:pt x="958190" y="24775"/>
                  </a:cubicBezTo>
                  <a:cubicBezTo>
                    <a:pt x="958190" y="38555"/>
                    <a:pt x="947532" y="52335"/>
                    <a:pt x="933322" y="55780"/>
                  </a:cubicBezTo>
                  <a:cubicBezTo>
                    <a:pt x="915559" y="55780"/>
                    <a:pt x="901349" y="45445"/>
                    <a:pt x="901349" y="31665"/>
                  </a:cubicBezTo>
                  <a:cubicBezTo>
                    <a:pt x="901349" y="14440"/>
                    <a:pt x="912007" y="660"/>
                    <a:pt x="926217" y="660"/>
                  </a:cubicBezTo>
                  <a:close/>
                </a:path>
              </a:pathLst>
            </a:custGeom>
            <a:solidFill>
              <a:srgbClr val="2D65D6"/>
            </a:solidFill>
            <a:ln>
              <a:noFill/>
            </a:ln>
          </p:spPr>
          <p:txBody>
            <a:bodyPr vert="horz" wrap="square" lIns="91428" tIns="45714" rIns="91428" bIns="45714" numCol="1" anchor="t" anchorCtr="0" compatLnSpc="1">
              <a:noAutofit/>
            </a:bodyPr>
            <a:lstStyle/>
            <a:p>
              <a:pPr defTabSz="457200"/>
              <a:endParaRPr lang="zh-CN" altLang="en-US" sz="1800">
                <a:solidFill>
                  <a:srgbClr val="000000"/>
                </a:solidFill>
                <a:latin typeface="印品黑体"/>
                <a:ea typeface="微软雅黑" panose="020B0503020204020204" pitchFamily="34" charset="-122"/>
                <a:cs typeface="+mn-ea"/>
                <a:sym typeface="+mn-lt"/>
              </a:endParaRPr>
            </a:p>
          </p:txBody>
        </p:sp>
        <p:sp>
          <p:nvSpPr>
            <p:cNvPr id="10" name="ValueBack"/>
            <p:cNvSpPr/>
            <p:nvPr/>
          </p:nvSpPr>
          <p:spPr>
            <a:xfrm>
              <a:off x="2281496" y="2343285"/>
              <a:ext cx="1070928" cy="1070928"/>
            </a:xfrm>
            <a:prstGeom prst="ellipse">
              <a:avLst/>
            </a:prstGeom>
            <a:blipFill>
              <a:blip r:embed="rId1"/>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dirty="0">
                <a:solidFill>
                  <a:srgbClr val="FFFFFF"/>
                </a:solidFill>
                <a:latin typeface="印品黑体"/>
                <a:ea typeface="微软雅黑" panose="020B0503020204020204" pitchFamily="34" charset="-122"/>
                <a:cs typeface="+mn-ea"/>
                <a:sym typeface="+mn-lt"/>
              </a:endParaRPr>
            </a:p>
          </p:txBody>
        </p:sp>
        <p:sp>
          <p:nvSpPr>
            <p:cNvPr id="11" name="ValueText"/>
            <p:cNvSpPr txBox="1"/>
            <p:nvPr/>
          </p:nvSpPr>
          <p:spPr>
            <a:xfrm>
              <a:off x="2572879" y="2712326"/>
              <a:ext cx="488163" cy="366122"/>
            </a:xfrm>
            <a:prstGeom prst="rect">
              <a:avLst/>
            </a:prstGeom>
            <a:noFill/>
          </p:spPr>
          <p:txBody>
            <a:bodyPr wrap="square" lIns="0" tIns="0" rIns="0" bIns="0" numCol="1" anchor="ctr" anchorCtr="1">
              <a:prstTxWarp prst="textPlain">
                <a:avLst/>
              </a:prstTxWarp>
              <a:normAutofit fontScale="4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400"/>
              <a:r>
                <a:rPr lang="en-US" altLang="zh-CN" sz="3600" b="1">
                  <a:solidFill>
                    <a:srgbClr val="FFFFFF"/>
                  </a:solidFill>
                  <a:latin typeface="印品黑体"/>
                  <a:ea typeface="微软雅黑" panose="020B0503020204020204" pitchFamily="34" charset="-122"/>
                  <a:cs typeface="+mn-ea"/>
                  <a:sym typeface="+mn-lt"/>
                </a:rPr>
                <a:t>100%</a:t>
              </a:r>
              <a:endParaRPr lang="en-US" altLang="zh-CN" sz="3600" b="1" dirty="0">
                <a:solidFill>
                  <a:srgbClr val="FFFFFF"/>
                </a:solidFill>
                <a:latin typeface="印品黑体"/>
                <a:ea typeface="微软雅黑" panose="020B0503020204020204" pitchFamily="34" charset="-122"/>
                <a:cs typeface="+mn-ea"/>
                <a:sym typeface="+mn-lt"/>
              </a:endParaRPr>
            </a:p>
          </p:txBody>
        </p:sp>
      </p:grpSp>
      <p:grpSp>
        <p:nvGrpSpPr>
          <p:cNvPr id="12" name="f01fbe42-a32f-404d-8e82-be153ff48612" descr="aQUAAB+LCAAAAAAABADFk1FPwjAQx79L1bdJBsQgewMVw4NiwqIPZg91PVhx7UjXGQzZd7fd2jHYRHgye9mu/7v7/a+3LbqU32tAHpozLOQ9xUuB2VQCQw6aEuTxLI4dNKacUL58FEm2TpH3vq3S6idvVEavOM5A53IqKY7LT6+ht7InyinLmJG5HVeF8KYW6rplkBISQ1025RLEV9Whq2PF+1wK1WCSCIalarh18ytkjpA37HfcXCcT2KhCDvJLLMtj8PQAWn3qA21zRFZZKhlwuUt6wWp0oKha/DbzduoKp3c4j+thy0R6A7fwYCrPI7yGZ1VK85oJ6BAKKnN7sKqvetmznTu/8vqwOdOhzqh7a7uOo/RFyx28IWjDDlrAq0W8S+JE/L2IVtY4ny0WNAQ/AgZW41MuR5woZmK3cCzoMpIc0tQEZh8rCGUtzRtoVZZGqubFZPJw0+/1b5G15+Zt22gbnrqNB/pTrqlIqd+T8puCHIWhGrMhLw0V8YbPkrR71h5azL27LINHVvDfzB3/ycY4/DzRW6CeH54ioMBpBQAA"/>
          <p:cNvGrpSpPr>
            <a:grpSpLocks noChangeAspect="1"/>
          </p:cNvGrpSpPr>
          <p:nvPr/>
        </p:nvGrpSpPr>
        <p:grpSpPr>
          <a:xfrm>
            <a:off x="8425295" y="2345673"/>
            <a:ext cx="2068805" cy="2053602"/>
            <a:chOff x="1792011" y="1876642"/>
            <a:chExt cx="2069074" cy="2053869"/>
          </a:xfrm>
        </p:grpSpPr>
        <p:sp>
          <p:nvSpPr>
            <p:cNvPr id="13" name="ValueShape"/>
            <p:cNvSpPr/>
            <p:nvPr/>
          </p:nvSpPr>
          <p:spPr>
            <a:xfrm flipH="1">
              <a:off x="1822678" y="1892105"/>
              <a:ext cx="2007151" cy="2003892"/>
            </a:xfrm>
            <a:prstGeom prst="arc">
              <a:avLst>
                <a:gd name="adj1" fmla="val 16200000"/>
                <a:gd name="adj2" fmla="val 14688000"/>
              </a:avLst>
            </a:prstGeom>
            <a:noFill/>
            <a:ln w="76200" cap="rnd">
              <a:solidFill>
                <a:srgbClr val="2D65D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sz="1800" dirty="0">
                <a:solidFill>
                  <a:srgbClr val="000000"/>
                </a:solidFill>
                <a:latin typeface="印品黑体"/>
                <a:ea typeface="微软雅黑" panose="020B0503020204020204" pitchFamily="34" charset="-122"/>
                <a:cs typeface="+mn-ea"/>
                <a:sym typeface="+mn-lt"/>
              </a:endParaRPr>
            </a:p>
          </p:txBody>
        </p:sp>
        <p:sp>
          <p:nvSpPr>
            <p:cNvPr id="14" name="ValueBack"/>
            <p:cNvSpPr/>
            <p:nvPr/>
          </p:nvSpPr>
          <p:spPr bwMode="auto">
            <a:xfrm>
              <a:off x="1792011" y="1876642"/>
              <a:ext cx="2069074" cy="2053869"/>
            </a:xfrm>
            <a:custGeom>
              <a:avLst/>
              <a:gdLst>
                <a:gd name="connsiteX0" fmla="*/ 1136465 w 2069074"/>
                <a:gd name="connsiteY0" fmla="*/ 1998089 h 2053869"/>
                <a:gd name="connsiteX1" fmla="*/ 1168438 w 2069074"/>
                <a:gd name="connsiteY1" fmla="*/ 2022204 h 2053869"/>
                <a:gd name="connsiteX2" fmla="*/ 1143570 w 2069074"/>
                <a:gd name="connsiteY2" fmla="*/ 2053209 h 2053869"/>
                <a:gd name="connsiteX3" fmla="*/ 1111597 w 2069074"/>
                <a:gd name="connsiteY3" fmla="*/ 2029094 h 2053869"/>
                <a:gd name="connsiteX4" fmla="*/ 1136465 w 2069074"/>
                <a:gd name="connsiteY4" fmla="*/ 1998089 h 2053869"/>
                <a:gd name="connsiteX5" fmla="*/ 933322 w 2069074"/>
                <a:gd name="connsiteY5" fmla="*/ 1998089 h 2053869"/>
                <a:gd name="connsiteX6" fmla="*/ 958190 w 2069074"/>
                <a:gd name="connsiteY6" fmla="*/ 2029094 h 2053869"/>
                <a:gd name="connsiteX7" fmla="*/ 926217 w 2069074"/>
                <a:gd name="connsiteY7" fmla="*/ 2053209 h 2053869"/>
                <a:gd name="connsiteX8" fmla="*/ 901349 w 2069074"/>
                <a:gd name="connsiteY8" fmla="*/ 2022204 h 2053869"/>
                <a:gd name="connsiteX9" fmla="*/ 933322 w 2069074"/>
                <a:gd name="connsiteY9" fmla="*/ 1998089 h 2053869"/>
                <a:gd name="connsiteX10" fmla="*/ 1337052 w 2069074"/>
                <a:gd name="connsiteY10" fmla="*/ 1957272 h 2053869"/>
                <a:gd name="connsiteX11" fmla="*/ 1372460 w 2069074"/>
                <a:gd name="connsiteY11" fmla="*/ 1974497 h 2053869"/>
                <a:gd name="connsiteX12" fmla="*/ 1354756 w 2069074"/>
                <a:gd name="connsiteY12" fmla="*/ 2008946 h 2053869"/>
                <a:gd name="connsiteX13" fmla="*/ 1319349 w 2069074"/>
                <a:gd name="connsiteY13" fmla="*/ 1991722 h 2053869"/>
                <a:gd name="connsiteX14" fmla="*/ 1337052 w 2069074"/>
                <a:gd name="connsiteY14" fmla="*/ 1957272 h 2053869"/>
                <a:gd name="connsiteX15" fmla="*/ 735602 w 2069074"/>
                <a:gd name="connsiteY15" fmla="*/ 1957272 h 2053869"/>
                <a:gd name="connsiteX16" fmla="*/ 753305 w 2069074"/>
                <a:gd name="connsiteY16" fmla="*/ 1991722 h 2053869"/>
                <a:gd name="connsiteX17" fmla="*/ 717898 w 2069074"/>
                <a:gd name="connsiteY17" fmla="*/ 2008946 h 2053869"/>
                <a:gd name="connsiteX18" fmla="*/ 700195 w 2069074"/>
                <a:gd name="connsiteY18" fmla="*/ 1974497 h 2053869"/>
                <a:gd name="connsiteX19" fmla="*/ 735602 w 2069074"/>
                <a:gd name="connsiteY19" fmla="*/ 1957272 h 2053869"/>
                <a:gd name="connsiteX20" fmla="*/ 1547781 w 2069074"/>
                <a:gd name="connsiteY20" fmla="*/ 1870614 h 2053869"/>
                <a:gd name="connsiteX21" fmla="*/ 1564600 w 2069074"/>
                <a:gd name="connsiteY21" fmla="*/ 1883533 h 2053869"/>
                <a:gd name="connsiteX22" fmla="*/ 1553978 w 2069074"/>
                <a:gd name="connsiteY22" fmla="*/ 1921427 h 2053869"/>
                <a:gd name="connsiteX23" fmla="*/ 1515030 w 2069074"/>
                <a:gd name="connsiteY23" fmla="*/ 1911092 h 2053869"/>
                <a:gd name="connsiteX24" fmla="*/ 1525652 w 2069074"/>
                <a:gd name="connsiteY24" fmla="*/ 1873198 h 2053869"/>
                <a:gd name="connsiteX25" fmla="*/ 1547781 w 2069074"/>
                <a:gd name="connsiteY25" fmla="*/ 1870614 h 2053869"/>
                <a:gd name="connsiteX26" fmla="*/ 524872 w 2069074"/>
                <a:gd name="connsiteY26" fmla="*/ 1870614 h 2053869"/>
                <a:gd name="connsiteX27" fmla="*/ 547002 w 2069074"/>
                <a:gd name="connsiteY27" fmla="*/ 1873198 h 2053869"/>
                <a:gd name="connsiteX28" fmla="*/ 557624 w 2069074"/>
                <a:gd name="connsiteY28" fmla="*/ 1911092 h 2053869"/>
                <a:gd name="connsiteX29" fmla="*/ 518676 w 2069074"/>
                <a:gd name="connsiteY29" fmla="*/ 1921427 h 2053869"/>
                <a:gd name="connsiteX30" fmla="*/ 508054 w 2069074"/>
                <a:gd name="connsiteY30" fmla="*/ 1883533 h 2053869"/>
                <a:gd name="connsiteX31" fmla="*/ 524872 w 2069074"/>
                <a:gd name="connsiteY31" fmla="*/ 1870614 h 2053869"/>
                <a:gd name="connsiteX32" fmla="*/ 1710685 w 2069074"/>
                <a:gd name="connsiteY32" fmla="*/ 1746594 h 2053869"/>
                <a:gd name="connsiteX33" fmla="*/ 1729632 w 2069074"/>
                <a:gd name="connsiteY33" fmla="*/ 1757360 h 2053869"/>
                <a:gd name="connsiteX34" fmla="*/ 1729632 w 2069074"/>
                <a:gd name="connsiteY34" fmla="*/ 1795254 h 2053869"/>
                <a:gd name="connsiteX35" fmla="*/ 1688293 w 2069074"/>
                <a:gd name="connsiteY35" fmla="*/ 1791809 h 2053869"/>
                <a:gd name="connsiteX36" fmla="*/ 1691738 w 2069074"/>
                <a:gd name="connsiteY36" fmla="*/ 1753915 h 2053869"/>
                <a:gd name="connsiteX37" fmla="*/ 1710685 w 2069074"/>
                <a:gd name="connsiteY37" fmla="*/ 1746594 h 2053869"/>
                <a:gd name="connsiteX38" fmla="*/ 361252 w 2069074"/>
                <a:gd name="connsiteY38" fmla="*/ 1746594 h 2053869"/>
                <a:gd name="connsiteX39" fmla="*/ 380199 w 2069074"/>
                <a:gd name="connsiteY39" fmla="*/ 1753915 h 2053869"/>
                <a:gd name="connsiteX40" fmla="*/ 383644 w 2069074"/>
                <a:gd name="connsiteY40" fmla="*/ 1791809 h 2053869"/>
                <a:gd name="connsiteX41" fmla="*/ 342305 w 2069074"/>
                <a:gd name="connsiteY41" fmla="*/ 1795254 h 2053869"/>
                <a:gd name="connsiteX42" fmla="*/ 342305 w 2069074"/>
                <a:gd name="connsiteY42" fmla="*/ 1757360 h 2053869"/>
                <a:gd name="connsiteX43" fmla="*/ 361252 w 2069074"/>
                <a:gd name="connsiteY43" fmla="*/ 1746594 h 2053869"/>
                <a:gd name="connsiteX44" fmla="*/ 1846068 w 2069074"/>
                <a:gd name="connsiteY44" fmla="*/ 1590238 h 2053869"/>
                <a:gd name="connsiteX45" fmla="*/ 1868029 w 2069074"/>
                <a:gd name="connsiteY45" fmla="*/ 1594544 h 2053869"/>
                <a:gd name="connsiteX46" fmla="*/ 1871474 w 2069074"/>
                <a:gd name="connsiteY46" fmla="*/ 1632438 h 2053869"/>
                <a:gd name="connsiteX47" fmla="*/ 1833580 w 2069074"/>
                <a:gd name="connsiteY47" fmla="*/ 1639328 h 2053869"/>
                <a:gd name="connsiteX48" fmla="*/ 1826690 w 2069074"/>
                <a:gd name="connsiteY48" fmla="*/ 1601434 h 2053869"/>
                <a:gd name="connsiteX49" fmla="*/ 1846068 w 2069074"/>
                <a:gd name="connsiteY49" fmla="*/ 1590238 h 2053869"/>
                <a:gd name="connsiteX50" fmla="*/ 225870 w 2069074"/>
                <a:gd name="connsiteY50" fmla="*/ 1590238 h 2053869"/>
                <a:gd name="connsiteX51" fmla="*/ 245248 w 2069074"/>
                <a:gd name="connsiteY51" fmla="*/ 1601434 h 2053869"/>
                <a:gd name="connsiteX52" fmla="*/ 238358 w 2069074"/>
                <a:gd name="connsiteY52" fmla="*/ 1639328 h 2053869"/>
                <a:gd name="connsiteX53" fmla="*/ 200464 w 2069074"/>
                <a:gd name="connsiteY53" fmla="*/ 1632438 h 2053869"/>
                <a:gd name="connsiteX54" fmla="*/ 203909 w 2069074"/>
                <a:gd name="connsiteY54" fmla="*/ 1594544 h 2053869"/>
                <a:gd name="connsiteX55" fmla="*/ 225870 w 2069074"/>
                <a:gd name="connsiteY55" fmla="*/ 1590238 h 2053869"/>
                <a:gd name="connsiteX56" fmla="*/ 1945222 w 2069074"/>
                <a:gd name="connsiteY56" fmla="*/ 1410596 h 2053869"/>
                <a:gd name="connsiteX57" fmla="*/ 1966909 w 2069074"/>
                <a:gd name="connsiteY57" fmla="*/ 1411457 h 2053869"/>
                <a:gd name="connsiteX58" fmla="*/ 1981072 w 2069074"/>
                <a:gd name="connsiteY58" fmla="*/ 1449351 h 2053869"/>
                <a:gd name="connsiteX59" fmla="*/ 1945664 w 2069074"/>
                <a:gd name="connsiteY59" fmla="*/ 1463130 h 2053869"/>
                <a:gd name="connsiteX60" fmla="*/ 1931502 w 2069074"/>
                <a:gd name="connsiteY60" fmla="*/ 1425236 h 2053869"/>
                <a:gd name="connsiteX61" fmla="*/ 1945222 w 2069074"/>
                <a:gd name="connsiteY61" fmla="*/ 1410596 h 2053869"/>
                <a:gd name="connsiteX62" fmla="*/ 127431 w 2069074"/>
                <a:gd name="connsiteY62" fmla="*/ 1410596 h 2053869"/>
                <a:gd name="connsiteX63" fmla="*/ 141152 w 2069074"/>
                <a:gd name="connsiteY63" fmla="*/ 1425236 h 2053869"/>
                <a:gd name="connsiteX64" fmla="*/ 126989 w 2069074"/>
                <a:gd name="connsiteY64" fmla="*/ 1463130 h 2053869"/>
                <a:gd name="connsiteX65" fmla="*/ 91582 w 2069074"/>
                <a:gd name="connsiteY65" fmla="*/ 1449351 h 2053869"/>
                <a:gd name="connsiteX66" fmla="*/ 105744 w 2069074"/>
                <a:gd name="connsiteY66" fmla="*/ 1411457 h 2053869"/>
                <a:gd name="connsiteX67" fmla="*/ 127431 w 2069074"/>
                <a:gd name="connsiteY67" fmla="*/ 1410596 h 2053869"/>
                <a:gd name="connsiteX68" fmla="*/ 2027704 w 2069074"/>
                <a:gd name="connsiteY68" fmla="*/ 1209836 h 2053869"/>
                <a:gd name="connsiteX69" fmla="*/ 2048373 w 2069074"/>
                <a:gd name="connsiteY69" fmla="*/ 1240841 h 2053869"/>
                <a:gd name="connsiteX70" fmla="*/ 2013924 w 2069074"/>
                <a:gd name="connsiteY70" fmla="*/ 1261511 h 2053869"/>
                <a:gd name="connsiteX71" fmla="*/ 1993254 w 2069074"/>
                <a:gd name="connsiteY71" fmla="*/ 1230506 h 2053869"/>
                <a:gd name="connsiteX72" fmla="*/ 2027704 w 2069074"/>
                <a:gd name="connsiteY72" fmla="*/ 1209836 h 2053869"/>
                <a:gd name="connsiteX73" fmla="*/ 44234 w 2069074"/>
                <a:gd name="connsiteY73" fmla="*/ 1209836 h 2053869"/>
                <a:gd name="connsiteX74" fmla="*/ 78683 w 2069074"/>
                <a:gd name="connsiteY74" fmla="*/ 1230506 h 2053869"/>
                <a:gd name="connsiteX75" fmla="*/ 58013 w 2069074"/>
                <a:gd name="connsiteY75" fmla="*/ 1261511 h 2053869"/>
                <a:gd name="connsiteX76" fmla="*/ 23564 w 2069074"/>
                <a:gd name="connsiteY76" fmla="*/ 1240841 h 2053869"/>
                <a:gd name="connsiteX77" fmla="*/ 44234 w 2069074"/>
                <a:gd name="connsiteY77" fmla="*/ 1209836 h 2053869"/>
                <a:gd name="connsiteX78" fmla="*/ 2041513 w 2069074"/>
                <a:gd name="connsiteY78" fmla="*/ 998156 h 2053869"/>
                <a:gd name="connsiteX79" fmla="*/ 2069074 w 2069074"/>
                <a:gd name="connsiteY79" fmla="*/ 1025717 h 2053869"/>
                <a:gd name="connsiteX80" fmla="*/ 2041513 w 2069074"/>
                <a:gd name="connsiteY80" fmla="*/ 1053278 h 2053869"/>
                <a:gd name="connsiteX81" fmla="*/ 2013952 w 2069074"/>
                <a:gd name="connsiteY81" fmla="*/ 1025717 h 2053869"/>
                <a:gd name="connsiteX82" fmla="*/ 2041513 w 2069074"/>
                <a:gd name="connsiteY82" fmla="*/ 998156 h 2053869"/>
                <a:gd name="connsiteX83" fmla="*/ 27561 w 2069074"/>
                <a:gd name="connsiteY83" fmla="*/ 998156 h 2053869"/>
                <a:gd name="connsiteX84" fmla="*/ 55122 w 2069074"/>
                <a:gd name="connsiteY84" fmla="*/ 1025717 h 2053869"/>
                <a:gd name="connsiteX85" fmla="*/ 27561 w 2069074"/>
                <a:gd name="connsiteY85" fmla="*/ 1053278 h 2053869"/>
                <a:gd name="connsiteX86" fmla="*/ 0 w 2069074"/>
                <a:gd name="connsiteY86" fmla="*/ 1025717 h 2053869"/>
                <a:gd name="connsiteX87" fmla="*/ 27561 w 2069074"/>
                <a:gd name="connsiteY87" fmla="*/ 998156 h 2053869"/>
                <a:gd name="connsiteX88" fmla="*/ 2013924 w 2069074"/>
                <a:gd name="connsiteY88" fmla="*/ 792358 h 2053869"/>
                <a:gd name="connsiteX89" fmla="*/ 2048373 w 2069074"/>
                <a:gd name="connsiteY89" fmla="*/ 813028 h 2053869"/>
                <a:gd name="connsiteX90" fmla="*/ 2027704 w 2069074"/>
                <a:gd name="connsiteY90" fmla="*/ 844033 h 2053869"/>
                <a:gd name="connsiteX91" fmla="*/ 1993254 w 2069074"/>
                <a:gd name="connsiteY91" fmla="*/ 823363 h 2053869"/>
                <a:gd name="connsiteX92" fmla="*/ 2013924 w 2069074"/>
                <a:gd name="connsiteY92" fmla="*/ 792358 h 2053869"/>
                <a:gd name="connsiteX93" fmla="*/ 58013 w 2069074"/>
                <a:gd name="connsiteY93" fmla="*/ 792358 h 2053869"/>
                <a:gd name="connsiteX94" fmla="*/ 78683 w 2069074"/>
                <a:gd name="connsiteY94" fmla="*/ 823363 h 2053869"/>
                <a:gd name="connsiteX95" fmla="*/ 44234 w 2069074"/>
                <a:gd name="connsiteY95" fmla="*/ 844033 h 2053869"/>
                <a:gd name="connsiteX96" fmla="*/ 23564 w 2069074"/>
                <a:gd name="connsiteY96" fmla="*/ 813028 h 2053869"/>
                <a:gd name="connsiteX97" fmla="*/ 58013 w 2069074"/>
                <a:gd name="connsiteY97" fmla="*/ 792358 h 2053869"/>
                <a:gd name="connsiteX98" fmla="*/ 1966024 w 2069074"/>
                <a:gd name="connsiteY98" fmla="*/ 592741 h 2053869"/>
                <a:gd name="connsiteX99" fmla="*/ 1981072 w 2069074"/>
                <a:gd name="connsiteY99" fmla="*/ 607382 h 2053869"/>
                <a:gd name="connsiteX100" fmla="*/ 1966909 w 2069074"/>
                <a:gd name="connsiteY100" fmla="*/ 645276 h 2053869"/>
                <a:gd name="connsiteX101" fmla="*/ 1931502 w 2069074"/>
                <a:gd name="connsiteY101" fmla="*/ 631497 h 2053869"/>
                <a:gd name="connsiteX102" fmla="*/ 1945664 w 2069074"/>
                <a:gd name="connsiteY102" fmla="*/ 593603 h 2053869"/>
                <a:gd name="connsiteX103" fmla="*/ 1966024 w 2069074"/>
                <a:gd name="connsiteY103" fmla="*/ 592741 h 2053869"/>
                <a:gd name="connsiteX104" fmla="*/ 106630 w 2069074"/>
                <a:gd name="connsiteY104" fmla="*/ 592741 h 2053869"/>
                <a:gd name="connsiteX105" fmla="*/ 126989 w 2069074"/>
                <a:gd name="connsiteY105" fmla="*/ 593603 h 2053869"/>
                <a:gd name="connsiteX106" fmla="*/ 141152 w 2069074"/>
                <a:gd name="connsiteY106" fmla="*/ 631497 h 2053869"/>
                <a:gd name="connsiteX107" fmla="*/ 105744 w 2069074"/>
                <a:gd name="connsiteY107" fmla="*/ 645276 h 2053869"/>
                <a:gd name="connsiteX108" fmla="*/ 91582 w 2069074"/>
                <a:gd name="connsiteY108" fmla="*/ 607382 h 2053869"/>
                <a:gd name="connsiteX109" fmla="*/ 106630 w 2069074"/>
                <a:gd name="connsiteY109" fmla="*/ 592741 h 2053869"/>
                <a:gd name="connsiteX110" fmla="*/ 1855111 w 2069074"/>
                <a:gd name="connsiteY110" fmla="*/ 409371 h 2053869"/>
                <a:gd name="connsiteX111" fmla="*/ 1871474 w 2069074"/>
                <a:gd name="connsiteY111" fmla="*/ 421859 h 2053869"/>
                <a:gd name="connsiteX112" fmla="*/ 1868029 w 2069074"/>
                <a:gd name="connsiteY112" fmla="*/ 459753 h 2053869"/>
                <a:gd name="connsiteX113" fmla="*/ 1826690 w 2069074"/>
                <a:gd name="connsiteY113" fmla="*/ 452863 h 2053869"/>
                <a:gd name="connsiteX114" fmla="*/ 1833580 w 2069074"/>
                <a:gd name="connsiteY114" fmla="*/ 414969 h 2053869"/>
                <a:gd name="connsiteX115" fmla="*/ 1855111 w 2069074"/>
                <a:gd name="connsiteY115" fmla="*/ 409371 h 2053869"/>
                <a:gd name="connsiteX116" fmla="*/ 216827 w 2069074"/>
                <a:gd name="connsiteY116" fmla="*/ 409371 h 2053869"/>
                <a:gd name="connsiteX117" fmla="*/ 238358 w 2069074"/>
                <a:gd name="connsiteY117" fmla="*/ 414969 h 2053869"/>
                <a:gd name="connsiteX118" fmla="*/ 245248 w 2069074"/>
                <a:gd name="connsiteY118" fmla="*/ 452863 h 2053869"/>
                <a:gd name="connsiteX119" fmla="*/ 203909 w 2069074"/>
                <a:gd name="connsiteY119" fmla="*/ 459753 h 2053869"/>
                <a:gd name="connsiteX120" fmla="*/ 200464 w 2069074"/>
                <a:gd name="connsiteY120" fmla="*/ 421859 h 2053869"/>
                <a:gd name="connsiteX121" fmla="*/ 216827 w 2069074"/>
                <a:gd name="connsiteY121" fmla="*/ 409371 h 2053869"/>
                <a:gd name="connsiteX122" fmla="*/ 1707671 w 2069074"/>
                <a:gd name="connsiteY122" fmla="*/ 252728 h 2053869"/>
                <a:gd name="connsiteX123" fmla="*/ 1729632 w 2069074"/>
                <a:gd name="connsiteY123" fmla="*/ 260049 h 2053869"/>
                <a:gd name="connsiteX124" fmla="*/ 1729632 w 2069074"/>
                <a:gd name="connsiteY124" fmla="*/ 297943 h 2053869"/>
                <a:gd name="connsiteX125" fmla="*/ 1691738 w 2069074"/>
                <a:gd name="connsiteY125" fmla="*/ 301388 h 2053869"/>
                <a:gd name="connsiteX126" fmla="*/ 1688293 w 2069074"/>
                <a:gd name="connsiteY126" fmla="*/ 263494 h 2053869"/>
                <a:gd name="connsiteX127" fmla="*/ 1707671 w 2069074"/>
                <a:gd name="connsiteY127" fmla="*/ 252728 h 2053869"/>
                <a:gd name="connsiteX128" fmla="*/ 364266 w 2069074"/>
                <a:gd name="connsiteY128" fmla="*/ 252728 h 2053869"/>
                <a:gd name="connsiteX129" fmla="*/ 383644 w 2069074"/>
                <a:gd name="connsiteY129" fmla="*/ 263494 h 2053869"/>
                <a:gd name="connsiteX130" fmla="*/ 380199 w 2069074"/>
                <a:gd name="connsiteY130" fmla="*/ 301388 h 2053869"/>
                <a:gd name="connsiteX131" fmla="*/ 342305 w 2069074"/>
                <a:gd name="connsiteY131" fmla="*/ 297943 h 2053869"/>
                <a:gd name="connsiteX132" fmla="*/ 342305 w 2069074"/>
                <a:gd name="connsiteY132" fmla="*/ 260049 h 2053869"/>
                <a:gd name="connsiteX133" fmla="*/ 364266 w 2069074"/>
                <a:gd name="connsiteY133" fmla="*/ 252728 h 2053869"/>
                <a:gd name="connsiteX134" fmla="*/ 1531848 w 2069074"/>
                <a:gd name="connsiteY134" fmla="*/ 130286 h 2053869"/>
                <a:gd name="connsiteX135" fmla="*/ 1553978 w 2069074"/>
                <a:gd name="connsiteY135" fmla="*/ 132870 h 2053869"/>
                <a:gd name="connsiteX136" fmla="*/ 1564600 w 2069074"/>
                <a:gd name="connsiteY136" fmla="*/ 170764 h 2053869"/>
                <a:gd name="connsiteX137" fmla="*/ 1525652 w 2069074"/>
                <a:gd name="connsiteY137" fmla="*/ 181099 h 2053869"/>
                <a:gd name="connsiteX138" fmla="*/ 1515030 w 2069074"/>
                <a:gd name="connsiteY138" fmla="*/ 143205 h 2053869"/>
                <a:gd name="connsiteX139" fmla="*/ 1531848 w 2069074"/>
                <a:gd name="connsiteY139" fmla="*/ 130286 h 2053869"/>
                <a:gd name="connsiteX140" fmla="*/ 540805 w 2069074"/>
                <a:gd name="connsiteY140" fmla="*/ 130286 h 2053869"/>
                <a:gd name="connsiteX141" fmla="*/ 557624 w 2069074"/>
                <a:gd name="connsiteY141" fmla="*/ 143205 h 2053869"/>
                <a:gd name="connsiteX142" fmla="*/ 547002 w 2069074"/>
                <a:gd name="connsiteY142" fmla="*/ 181099 h 2053869"/>
                <a:gd name="connsiteX143" fmla="*/ 508054 w 2069074"/>
                <a:gd name="connsiteY143" fmla="*/ 170764 h 2053869"/>
                <a:gd name="connsiteX144" fmla="*/ 518676 w 2069074"/>
                <a:gd name="connsiteY144" fmla="*/ 132870 h 2053869"/>
                <a:gd name="connsiteX145" fmla="*/ 540805 w 2069074"/>
                <a:gd name="connsiteY145" fmla="*/ 130286 h 2053869"/>
                <a:gd name="connsiteX146" fmla="*/ 1354756 w 2069074"/>
                <a:gd name="connsiteY146" fmla="*/ 46357 h 2053869"/>
                <a:gd name="connsiteX147" fmla="*/ 1372460 w 2069074"/>
                <a:gd name="connsiteY147" fmla="*/ 80806 h 2053869"/>
                <a:gd name="connsiteX148" fmla="*/ 1337052 w 2069074"/>
                <a:gd name="connsiteY148" fmla="*/ 98031 h 2053869"/>
                <a:gd name="connsiteX149" fmla="*/ 1319349 w 2069074"/>
                <a:gd name="connsiteY149" fmla="*/ 63582 h 2053869"/>
                <a:gd name="connsiteX150" fmla="*/ 1354756 w 2069074"/>
                <a:gd name="connsiteY150" fmla="*/ 46357 h 2053869"/>
                <a:gd name="connsiteX151" fmla="*/ 717898 w 2069074"/>
                <a:gd name="connsiteY151" fmla="*/ 46357 h 2053869"/>
                <a:gd name="connsiteX152" fmla="*/ 753305 w 2069074"/>
                <a:gd name="connsiteY152" fmla="*/ 63582 h 2053869"/>
                <a:gd name="connsiteX153" fmla="*/ 735602 w 2069074"/>
                <a:gd name="connsiteY153" fmla="*/ 98031 h 2053869"/>
                <a:gd name="connsiteX154" fmla="*/ 700195 w 2069074"/>
                <a:gd name="connsiteY154" fmla="*/ 80806 h 2053869"/>
                <a:gd name="connsiteX155" fmla="*/ 717898 w 2069074"/>
                <a:gd name="connsiteY155" fmla="*/ 46357 h 2053869"/>
                <a:gd name="connsiteX156" fmla="*/ 1143570 w 2069074"/>
                <a:gd name="connsiteY156" fmla="*/ 660 h 2053869"/>
                <a:gd name="connsiteX157" fmla="*/ 1168438 w 2069074"/>
                <a:gd name="connsiteY157" fmla="*/ 31665 h 2053869"/>
                <a:gd name="connsiteX158" fmla="*/ 1136465 w 2069074"/>
                <a:gd name="connsiteY158" fmla="*/ 55780 h 2053869"/>
                <a:gd name="connsiteX159" fmla="*/ 1111597 w 2069074"/>
                <a:gd name="connsiteY159" fmla="*/ 24775 h 2053869"/>
                <a:gd name="connsiteX160" fmla="*/ 1143570 w 2069074"/>
                <a:gd name="connsiteY160" fmla="*/ 660 h 2053869"/>
                <a:gd name="connsiteX161" fmla="*/ 926217 w 2069074"/>
                <a:gd name="connsiteY161" fmla="*/ 660 h 2053869"/>
                <a:gd name="connsiteX162" fmla="*/ 958190 w 2069074"/>
                <a:gd name="connsiteY162" fmla="*/ 24775 h 2053869"/>
                <a:gd name="connsiteX163" fmla="*/ 933322 w 2069074"/>
                <a:gd name="connsiteY163" fmla="*/ 55780 h 2053869"/>
                <a:gd name="connsiteX164" fmla="*/ 901349 w 2069074"/>
                <a:gd name="connsiteY164" fmla="*/ 31665 h 2053869"/>
                <a:gd name="connsiteX165" fmla="*/ 926217 w 2069074"/>
                <a:gd name="connsiteY165" fmla="*/ 660 h 205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069074" h="2053869">
                  <a:moveTo>
                    <a:pt x="1136465" y="1998089"/>
                  </a:moveTo>
                  <a:cubicBezTo>
                    <a:pt x="1154228" y="1998089"/>
                    <a:pt x="1168438" y="2008424"/>
                    <a:pt x="1168438" y="2022204"/>
                  </a:cubicBezTo>
                  <a:cubicBezTo>
                    <a:pt x="1168438" y="2039429"/>
                    <a:pt x="1157780" y="2053209"/>
                    <a:pt x="1143570" y="2053209"/>
                  </a:cubicBezTo>
                  <a:cubicBezTo>
                    <a:pt x="1125807" y="2056654"/>
                    <a:pt x="1115150" y="2046319"/>
                    <a:pt x="1111597" y="2029094"/>
                  </a:cubicBezTo>
                  <a:cubicBezTo>
                    <a:pt x="1111597" y="2015314"/>
                    <a:pt x="1122255" y="2001534"/>
                    <a:pt x="1136465" y="1998089"/>
                  </a:cubicBezTo>
                  <a:close/>
                  <a:moveTo>
                    <a:pt x="933322" y="1998089"/>
                  </a:moveTo>
                  <a:cubicBezTo>
                    <a:pt x="947532" y="2001534"/>
                    <a:pt x="958190" y="2015314"/>
                    <a:pt x="958190" y="2029094"/>
                  </a:cubicBezTo>
                  <a:cubicBezTo>
                    <a:pt x="954638" y="2046319"/>
                    <a:pt x="943980" y="2056654"/>
                    <a:pt x="926217" y="2053209"/>
                  </a:cubicBezTo>
                  <a:cubicBezTo>
                    <a:pt x="912007" y="2053209"/>
                    <a:pt x="901349" y="2039429"/>
                    <a:pt x="901349" y="2022204"/>
                  </a:cubicBezTo>
                  <a:cubicBezTo>
                    <a:pt x="901349" y="2008424"/>
                    <a:pt x="915559" y="1998089"/>
                    <a:pt x="933322" y="1998089"/>
                  </a:cubicBezTo>
                  <a:close/>
                  <a:moveTo>
                    <a:pt x="1337052" y="1957272"/>
                  </a:moveTo>
                  <a:cubicBezTo>
                    <a:pt x="1354756" y="1953827"/>
                    <a:pt x="1368919" y="1960717"/>
                    <a:pt x="1372460" y="1974497"/>
                  </a:cubicBezTo>
                  <a:cubicBezTo>
                    <a:pt x="1379541" y="1988277"/>
                    <a:pt x="1372460" y="2005501"/>
                    <a:pt x="1354756" y="2008946"/>
                  </a:cubicBezTo>
                  <a:cubicBezTo>
                    <a:pt x="1340593" y="2015836"/>
                    <a:pt x="1326430" y="2005501"/>
                    <a:pt x="1319349" y="1991722"/>
                  </a:cubicBezTo>
                  <a:cubicBezTo>
                    <a:pt x="1315808" y="1977942"/>
                    <a:pt x="1322890" y="1960717"/>
                    <a:pt x="1337052" y="1957272"/>
                  </a:cubicBezTo>
                  <a:close/>
                  <a:moveTo>
                    <a:pt x="735602" y="1957272"/>
                  </a:moveTo>
                  <a:cubicBezTo>
                    <a:pt x="749765" y="1960717"/>
                    <a:pt x="756846" y="1977942"/>
                    <a:pt x="753305" y="1991722"/>
                  </a:cubicBezTo>
                  <a:cubicBezTo>
                    <a:pt x="746224" y="2005501"/>
                    <a:pt x="732061" y="2015836"/>
                    <a:pt x="717898" y="2008946"/>
                  </a:cubicBezTo>
                  <a:cubicBezTo>
                    <a:pt x="700195" y="2005501"/>
                    <a:pt x="693113" y="1988277"/>
                    <a:pt x="700195" y="1974497"/>
                  </a:cubicBezTo>
                  <a:cubicBezTo>
                    <a:pt x="703735" y="1960717"/>
                    <a:pt x="717898" y="1953827"/>
                    <a:pt x="735602" y="1957272"/>
                  </a:cubicBezTo>
                  <a:close/>
                  <a:moveTo>
                    <a:pt x="1547781" y="1870614"/>
                  </a:moveTo>
                  <a:cubicBezTo>
                    <a:pt x="1554863" y="1872337"/>
                    <a:pt x="1561059" y="1876643"/>
                    <a:pt x="1564600" y="1883533"/>
                  </a:cubicBezTo>
                  <a:cubicBezTo>
                    <a:pt x="1571681" y="1897313"/>
                    <a:pt x="1568140" y="1914537"/>
                    <a:pt x="1553978" y="1921427"/>
                  </a:cubicBezTo>
                  <a:cubicBezTo>
                    <a:pt x="1539815" y="1928317"/>
                    <a:pt x="1522111" y="1924872"/>
                    <a:pt x="1515030" y="1911092"/>
                  </a:cubicBezTo>
                  <a:cubicBezTo>
                    <a:pt x="1507948" y="1897313"/>
                    <a:pt x="1511489" y="1883533"/>
                    <a:pt x="1525652" y="1873198"/>
                  </a:cubicBezTo>
                  <a:cubicBezTo>
                    <a:pt x="1532733" y="1869753"/>
                    <a:pt x="1540700" y="1868892"/>
                    <a:pt x="1547781" y="1870614"/>
                  </a:cubicBezTo>
                  <a:close/>
                  <a:moveTo>
                    <a:pt x="524872" y="1870614"/>
                  </a:moveTo>
                  <a:cubicBezTo>
                    <a:pt x="531954" y="1868892"/>
                    <a:pt x="539920" y="1869753"/>
                    <a:pt x="547002" y="1873198"/>
                  </a:cubicBezTo>
                  <a:cubicBezTo>
                    <a:pt x="561164" y="1883533"/>
                    <a:pt x="564705" y="1897313"/>
                    <a:pt x="557624" y="1911092"/>
                  </a:cubicBezTo>
                  <a:cubicBezTo>
                    <a:pt x="550542" y="1924872"/>
                    <a:pt x="532839" y="1928317"/>
                    <a:pt x="518676" y="1921427"/>
                  </a:cubicBezTo>
                  <a:cubicBezTo>
                    <a:pt x="504513" y="1914537"/>
                    <a:pt x="500972" y="1897313"/>
                    <a:pt x="508054" y="1883533"/>
                  </a:cubicBezTo>
                  <a:cubicBezTo>
                    <a:pt x="511594" y="1876643"/>
                    <a:pt x="517791" y="1872337"/>
                    <a:pt x="524872" y="1870614"/>
                  </a:cubicBezTo>
                  <a:close/>
                  <a:moveTo>
                    <a:pt x="1710685" y="1746594"/>
                  </a:moveTo>
                  <a:cubicBezTo>
                    <a:pt x="1717575" y="1747025"/>
                    <a:pt x="1724465" y="1750470"/>
                    <a:pt x="1729632" y="1757360"/>
                  </a:cubicBezTo>
                  <a:cubicBezTo>
                    <a:pt x="1739967" y="1767695"/>
                    <a:pt x="1739967" y="1784919"/>
                    <a:pt x="1729632" y="1795254"/>
                  </a:cubicBezTo>
                  <a:cubicBezTo>
                    <a:pt x="1715853" y="1805589"/>
                    <a:pt x="1698628" y="1805589"/>
                    <a:pt x="1688293" y="1791809"/>
                  </a:cubicBezTo>
                  <a:cubicBezTo>
                    <a:pt x="1677958" y="1781475"/>
                    <a:pt x="1681403" y="1764250"/>
                    <a:pt x="1691738" y="1753915"/>
                  </a:cubicBezTo>
                  <a:cubicBezTo>
                    <a:pt x="1696905" y="1748748"/>
                    <a:pt x="1703795" y="1746164"/>
                    <a:pt x="1710685" y="1746594"/>
                  </a:cubicBezTo>
                  <a:close/>
                  <a:moveTo>
                    <a:pt x="361252" y="1746594"/>
                  </a:moveTo>
                  <a:cubicBezTo>
                    <a:pt x="368142" y="1746164"/>
                    <a:pt x="375032" y="1748747"/>
                    <a:pt x="380199" y="1753915"/>
                  </a:cubicBezTo>
                  <a:cubicBezTo>
                    <a:pt x="390534" y="1764250"/>
                    <a:pt x="393979" y="1781475"/>
                    <a:pt x="383644" y="1791809"/>
                  </a:cubicBezTo>
                  <a:cubicBezTo>
                    <a:pt x="373309" y="1805589"/>
                    <a:pt x="356085" y="1805589"/>
                    <a:pt x="342305" y="1795254"/>
                  </a:cubicBezTo>
                  <a:cubicBezTo>
                    <a:pt x="331970" y="1784919"/>
                    <a:pt x="331970" y="1767695"/>
                    <a:pt x="342305" y="1757360"/>
                  </a:cubicBezTo>
                  <a:cubicBezTo>
                    <a:pt x="347472" y="1750470"/>
                    <a:pt x="354362" y="1747025"/>
                    <a:pt x="361252" y="1746594"/>
                  </a:cubicBezTo>
                  <a:close/>
                  <a:moveTo>
                    <a:pt x="1846068" y="1590238"/>
                  </a:moveTo>
                  <a:cubicBezTo>
                    <a:pt x="1853388" y="1589377"/>
                    <a:pt x="1861139" y="1591099"/>
                    <a:pt x="1868029" y="1594544"/>
                  </a:cubicBezTo>
                  <a:cubicBezTo>
                    <a:pt x="1878364" y="1604879"/>
                    <a:pt x="1881809" y="1622104"/>
                    <a:pt x="1871474" y="1632438"/>
                  </a:cubicBezTo>
                  <a:cubicBezTo>
                    <a:pt x="1864584" y="1646218"/>
                    <a:pt x="1847360" y="1649663"/>
                    <a:pt x="1833580" y="1639328"/>
                  </a:cubicBezTo>
                  <a:cubicBezTo>
                    <a:pt x="1823245" y="1632438"/>
                    <a:pt x="1819800" y="1615214"/>
                    <a:pt x="1826690" y="1601434"/>
                  </a:cubicBezTo>
                  <a:cubicBezTo>
                    <a:pt x="1831857" y="1594544"/>
                    <a:pt x="1838747" y="1591099"/>
                    <a:pt x="1846068" y="1590238"/>
                  </a:cubicBezTo>
                  <a:close/>
                  <a:moveTo>
                    <a:pt x="225870" y="1590238"/>
                  </a:moveTo>
                  <a:cubicBezTo>
                    <a:pt x="233191" y="1591099"/>
                    <a:pt x="240081" y="1594544"/>
                    <a:pt x="245248" y="1601434"/>
                  </a:cubicBezTo>
                  <a:cubicBezTo>
                    <a:pt x="252138" y="1615214"/>
                    <a:pt x="248693" y="1632438"/>
                    <a:pt x="238358" y="1639328"/>
                  </a:cubicBezTo>
                  <a:cubicBezTo>
                    <a:pt x="224579" y="1649663"/>
                    <a:pt x="207354" y="1646218"/>
                    <a:pt x="200464" y="1632438"/>
                  </a:cubicBezTo>
                  <a:cubicBezTo>
                    <a:pt x="190129" y="1622104"/>
                    <a:pt x="193574" y="1604879"/>
                    <a:pt x="203909" y="1594544"/>
                  </a:cubicBezTo>
                  <a:cubicBezTo>
                    <a:pt x="210799" y="1591099"/>
                    <a:pt x="218550" y="1589377"/>
                    <a:pt x="225870" y="1590238"/>
                  </a:cubicBezTo>
                  <a:close/>
                  <a:moveTo>
                    <a:pt x="1945222" y="1410596"/>
                  </a:moveTo>
                  <a:cubicBezTo>
                    <a:pt x="1951861" y="1408012"/>
                    <a:pt x="1959827" y="1408012"/>
                    <a:pt x="1966909" y="1411457"/>
                  </a:cubicBezTo>
                  <a:cubicBezTo>
                    <a:pt x="1981072" y="1418347"/>
                    <a:pt x="1988153" y="1435571"/>
                    <a:pt x="1981072" y="1449351"/>
                  </a:cubicBezTo>
                  <a:cubicBezTo>
                    <a:pt x="1973990" y="1463130"/>
                    <a:pt x="1959827" y="1470020"/>
                    <a:pt x="1945664" y="1463130"/>
                  </a:cubicBezTo>
                  <a:cubicBezTo>
                    <a:pt x="1931502" y="1456241"/>
                    <a:pt x="1924420" y="1439016"/>
                    <a:pt x="1931502" y="1425236"/>
                  </a:cubicBezTo>
                  <a:cubicBezTo>
                    <a:pt x="1933272" y="1418347"/>
                    <a:pt x="1938583" y="1413179"/>
                    <a:pt x="1945222" y="1410596"/>
                  </a:cubicBezTo>
                  <a:close/>
                  <a:moveTo>
                    <a:pt x="127431" y="1410596"/>
                  </a:moveTo>
                  <a:cubicBezTo>
                    <a:pt x="134070" y="1413179"/>
                    <a:pt x="139381" y="1418347"/>
                    <a:pt x="141152" y="1425236"/>
                  </a:cubicBezTo>
                  <a:cubicBezTo>
                    <a:pt x="148233" y="1439016"/>
                    <a:pt x="141152" y="1456241"/>
                    <a:pt x="126989" y="1463130"/>
                  </a:cubicBezTo>
                  <a:cubicBezTo>
                    <a:pt x="112826" y="1470020"/>
                    <a:pt x="98663" y="1463130"/>
                    <a:pt x="91582" y="1449351"/>
                  </a:cubicBezTo>
                  <a:cubicBezTo>
                    <a:pt x="84500" y="1435571"/>
                    <a:pt x="91582" y="1418347"/>
                    <a:pt x="105744" y="1411457"/>
                  </a:cubicBezTo>
                  <a:cubicBezTo>
                    <a:pt x="112826" y="1408012"/>
                    <a:pt x="120793" y="1408012"/>
                    <a:pt x="127431" y="1410596"/>
                  </a:cubicBezTo>
                  <a:close/>
                  <a:moveTo>
                    <a:pt x="2027704" y="1209836"/>
                  </a:moveTo>
                  <a:cubicBezTo>
                    <a:pt x="2041483" y="1213281"/>
                    <a:pt x="2051818" y="1227061"/>
                    <a:pt x="2048373" y="1240841"/>
                  </a:cubicBezTo>
                  <a:cubicBezTo>
                    <a:pt x="2044928" y="1258066"/>
                    <a:pt x="2031148" y="1264956"/>
                    <a:pt x="2013924" y="1261511"/>
                  </a:cubicBezTo>
                  <a:cubicBezTo>
                    <a:pt x="2000144" y="1258066"/>
                    <a:pt x="1989809" y="1244286"/>
                    <a:pt x="1993254" y="1230506"/>
                  </a:cubicBezTo>
                  <a:cubicBezTo>
                    <a:pt x="1996699" y="1216726"/>
                    <a:pt x="2010479" y="1206391"/>
                    <a:pt x="2027704" y="1209836"/>
                  </a:cubicBezTo>
                  <a:close/>
                  <a:moveTo>
                    <a:pt x="44234" y="1209836"/>
                  </a:moveTo>
                  <a:cubicBezTo>
                    <a:pt x="61458" y="1206391"/>
                    <a:pt x="75238" y="1216726"/>
                    <a:pt x="78683" y="1230506"/>
                  </a:cubicBezTo>
                  <a:cubicBezTo>
                    <a:pt x="82128" y="1244286"/>
                    <a:pt x="71793" y="1258066"/>
                    <a:pt x="58013" y="1261511"/>
                  </a:cubicBezTo>
                  <a:cubicBezTo>
                    <a:pt x="40789" y="1264956"/>
                    <a:pt x="27009" y="1258066"/>
                    <a:pt x="23564" y="1240841"/>
                  </a:cubicBezTo>
                  <a:cubicBezTo>
                    <a:pt x="20119" y="1227061"/>
                    <a:pt x="30454" y="1213281"/>
                    <a:pt x="44234" y="1209836"/>
                  </a:cubicBezTo>
                  <a:close/>
                  <a:moveTo>
                    <a:pt x="2041513" y="998156"/>
                  </a:moveTo>
                  <a:cubicBezTo>
                    <a:pt x="2056735" y="998156"/>
                    <a:pt x="2069074" y="1010495"/>
                    <a:pt x="2069074" y="1025717"/>
                  </a:cubicBezTo>
                  <a:cubicBezTo>
                    <a:pt x="2069074" y="1040939"/>
                    <a:pt x="2056735" y="1053278"/>
                    <a:pt x="2041513" y="1053278"/>
                  </a:cubicBezTo>
                  <a:cubicBezTo>
                    <a:pt x="2026291" y="1053278"/>
                    <a:pt x="2013952" y="1040939"/>
                    <a:pt x="2013952" y="1025717"/>
                  </a:cubicBezTo>
                  <a:cubicBezTo>
                    <a:pt x="2013952" y="1010495"/>
                    <a:pt x="2026291" y="998156"/>
                    <a:pt x="2041513" y="998156"/>
                  </a:cubicBezTo>
                  <a:close/>
                  <a:moveTo>
                    <a:pt x="27561" y="998156"/>
                  </a:moveTo>
                  <a:cubicBezTo>
                    <a:pt x="42783" y="998156"/>
                    <a:pt x="55122" y="1010495"/>
                    <a:pt x="55122" y="1025717"/>
                  </a:cubicBezTo>
                  <a:cubicBezTo>
                    <a:pt x="55122" y="1040939"/>
                    <a:pt x="42783" y="1053278"/>
                    <a:pt x="27561" y="1053278"/>
                  </a:cubicBezTo>
                  <a:cubicBezTo>
                    <a:pt x="12339" y="1053278"/>
                    <a:pt x="0" y="1040939"/>
                    <a:pt x="0" y="1025717"/>
                  </a:cubicBezTo>
                  <a:cubicBezTo>
                    <a:pt x="0" y="1010495"/>
                    <a:pt x="12339" y="998156"/>
                    <a:pt x="27561" y="998156"/>
                  </a:cubicBezTo>
                  <a:close/>
                  <a:moveTo>
                    <a:pt x="2013924" y="792358"/>
                  </a:moveTo>
                  <a:cubicBezTo>
                    <a:pt x="2031148" y="788913"/>
                    <a:pt x="2044928" y="795803"/>
                    <a:pt x="2048373" y="813028"/>
                  </a:cubicBezTo>
                  <a:cubicBezTo>
                    <a:pt x="2051818" y="826808"/>
                    <a:pt x="2041483" y="840588"/>
                    <a:pt x="2027704" y="844033"/>
                  </a:cubicBezTo>
                  <a:cubicBezTo>
                    <a:pt x="2010479" y="847478"/>
                    <a:pt x="1996699" y="837143"/>
                    <a:pt x="1993254" y="823363"/>
                  </a:cubicBezTo>
                  <a:cubicBezTo>
                    <a:pt x="1989809" y="809583"/>
                    <a:pt x="2000144" y="795803"/>
                    <a:pt x="2013924" y="792358"/>
                  </a:cubicBezTo>
                  <a:close/>
                  <a:moveTo>
                    <a:pt x="58013" y="792358"/>
                  </a:moveTo>
                  <a:cubicBezTo>
                    <a:pt x="71793" y="795803"/>
                    <a:pt x="82128" y="809583"/>
                    <a:pt x="78683" y="823363"/>
                  </a:cubicBezTo>
                  <a:cubicBezTo>
                    <a:pt x="75238" y="837143"/>
                    <a:pt x="61458" y="847478"/>
                    <a:pt x="44234" y="844033"/>
                  </a:cubicBezTo>
                  <a:cubicBezTo>
                    <a:pt x="30454" y="840588"/>
                    <a:pt x="20119" y="826808"/>
                    <a:pt x="23564" y="813028"/>
                  </a:cubicBezTo>
                  <a:cubicBezTo>
                    <a:pt x="27009" y="795803"/>
                    <a:pt x="40789" y="788913"/>
                    <a:pt x="58013" y="792358"/>
                  </a:cubicBezTo>
                  <a:close/>
                  <a:moveTo>
                    <a:pt x="1966024" y="592741"/>
                  </a:moveTo>
                  <a:cubicBezTo>
                    <a:pt x="1972220" y="595325"/>
                    <a:pt x="1977531" y="600492"/>
                    <a:pt x="1981072" y="607382"/>
                  </a:cubicBezTo>
                  <a:cubicBezTo>
                    <a:pt x="1988153" y="621162"/>
                    <a:pt x="1981072" y="638386"/>
                    <a:pt x="1966909" y="645276"/>
                  </a:cubicBezTo>
                  <a:cubicBezTo>
                    <a:pt x="1952746" y="652166"/>
                    <a:pt x="1935042" y="645276"/>
                    <a:pt x="1931502" y="631497"/>
                  </a:cubicBezTo>
                  <a:cubicBezTo>
                    <a:pt x="1924420" y="617717"/>
                    <a:pt x="1931502" y="600492"/>
                    <a:pt x="1945664" y="593603"/>
                  </a:cubicBezTo>
                  <a:cubicBezTo>
                    <a:pt x="1952746" y="590158"/>
                    <a:pt x="1959827" y="590158"/>
                    <a:pt x="1966024" y="592741"/>
                  </a:cubicBezTo>
                  <a:close/>
                  <a:moveTo>
                    <a:pt x="106630" y="592741"/>
                  </a:moveTo>
                  <a:cubicBezTo>
                    <a:pt x="112826" y="590158"/>
                    <a:pt x="119907" y="590158"/>
                    <a:pt x="126989" y="593603"/>
                  </a:cubicBezTo>
                  <a:cubicBezTo>
                    <a:pt x="141152" y="600492"/>
                    <a:pt x="148233" y="617717"/>
                    <a:pt x="141152" y="631497"/>
                  </a:cubicBezTo>
                  <a:cubicBezTo>
                    <a:pt x="137611" y="645276"/>
                    <a:pt x="119907" y="652166"/>
                    <a:pt x="105744" y="645276"/>
                  </a:cubicBezTo>
                  <a:cubicBezTo>
                    <a:pt x="91582" y="638386"/>
                    <a:pt x="84500" y="621162"/>
                    <a:pt x="91582" y="607382"/>
                  </a:cubicBezTo>
                  <a:cubicBezTo>
                    <a:pt x="95122" y="600492"/>
                    <a:pt x="100433" y="595325"/>
                    <a:pt x="106630" y="592741"/>
                  </a:cubicBezTo>
                  <a:close/>
                  <a:moveTo>
                    <a:pt x="1855111" y="409371"/>
                  </a:moveTo>
                  <a:cubicBezTo>
                    <a:pt x="1862001" y="410663"/>
                    <a:pt x="1868029" y="414969"/>
                    <a:pt x="1871474" y="421859"/>
                  </a:cubicBezTo>
                  <a:cubicBezTo>
                    <a:pt x="1881809" y="432193"/>
                    <a:pt x="1878364" y="449418"/>
                    <a:pt x="1868029" y="459753"/>
                  </a:cubicBezTo>
                  <a:cubicBezTo>
                    <a:pt x="1854250" y="466643"/>
                    <a:pt x="1837025" y="466643"/>
                    <a:pt x="1826690" y="452863"/>
                  </a:cubicBezTo>
                  <a:cubicBezTo>
                    <a:pt x="1819800" y="439083"/>
                    <a:pt x="1823245" y="421859"/>
                    <a:pt x="1833580" y="414969"/>
                  </a:cubicBezTo>
                  <a:cubicBezTo>
                    <a:pt x="1840470" y="409801"/>
                    <a:pt x="1848221" y="408079"/>
                    <a:pt x="1855111" y="409371"/>
                  </a:cubicBezTo>
                  <a:close/>
                  <a:moveTo>
                    <a:pt x="216827" y="409371"/>
                  </a:moveTo>
                  <a:cubicBezTo>
                    <a:pt x="223717" y="408079"/>
                    <a:pt x="231468" y="409801"/>
                    <a:pt x="238358" y="414969"/>
                  </a:cubicBezTo>
                  <a:cubicBezTo>
                    <a:pt x="248693" y="421859"/>
                    <a:pt x="252138" y="439083"/>
                    <a:pt x="245248" y="452863"/>
                  </a:cubicBezTo>
                  <a:cubicBezTo>
                    <a:pt x="234913" y="466643"/>
                    <a:pt x="217689" y="466643"/>
                    <a:pt x="203909" y="459753"/>
                  </a:cubicBezTo>
                  <a:cubicBezTo>
                    <a:pt x="193574" y="449418"/>
                    <a:pt x="190129" y="432193"/>
                    <a:pt x="200464" y="421859"/>
                  </a:cubicBezTo>
                  <a:cubicBezTo>
                    <a:pt x="203909" y="414969"/>
                    <a:pt x="209938" y="410663"/>
                    <a:pt x="216827" y="409371"/>
                  </a:cubicBezTo>
                  <a:close/>
                  <a:moveTo>
                    <a:pt x="1707671" y="252728"/>
                  </a:moveTo>
                  <a:cubicBezTo>
                    <a:pt x="1714991" y="252298"/>
                    <a:pt x="1722742" y="254881"/>
                    <a:pt x="1729632" y="260049"/>
                  </a:cubicBezTo>
                  <a:cubicBezTo>
                    <a:pt x="1739967" y="270384"/>
                    <a:pt x="1739967" y="287608"/>
                    <a:pt x="1729632" y="297943"/>
                  </a:cubicBezTo>
                  <a:cubicBezTo>
                    <a:pt x="1719297" y="311723"/>
                    <a:pt x="1702073" y="311723"/>
                    <a:pt x="1691738" y="301388"/>
                  </a:cubicBezTo>
                  <a:cubicBezTo>
                    <a:pt x="1681403" y="291053"/>
                    <a:pt x="1677958" y="273828"/>
                    <a:pt x="1688293" y="263494"/>
                  </a:cubicBezTo>
                  <a:cubicBezTo>
                    <a:pt x="1693460" y="256604"/>
                    <a:pt x="1700350" y="253159"/>
                    <a:pt x="1707671" y="252728"/>
                  </a:cubicBezTo>
                  <a:close/>
                  <a:moveTo>
                    <a:pt x="364266" y="252728"/>
                  </a:moveTo>
                  <a:cubicBezTo>
                    <a:pt x="371587" y="253159"/>
                    <a:pt x="378477" y="256604"/>
                    <a:pt x="383644" y="263494"/>
                  </a:cubicBezTo>
                  <a:cubicBezTo>
                    <a:pt x="393979" y="273828"/>
                    <a:pt x="390534" y="291053"/>
                    <a:pt x="380199" y="301388"/>
                  </a:cubicBezTo>
                  <a:cubicBezTo>
                    <a:pt x="369865" y="311723"/>
                    <a:pt x="352640" y="311723"/>
                    <a:pt x="342305" y="297943"/>
                  </a:cubicBezTo>
                  <a:cubicBezTo>
                    <a:pt x="331970" y="287608"/>
                    <a:pt x="331970" y="270384"/>
                    <a:pt x="342305" y="260049"/>
                  </a:cubicBezTo>
                  <a:cubicBezTo>
                    <a:pt x="349195" y="254881"/>
                    <a:pt x="356946" y="252298"/>
                    <a:pt x="364266" y="252728"/>
                  </a:cubicBezTo>
                  <a:close/>
                  <a:moveTo>
                    <a:pt x="1531848" y="130286"/>
                  </a:moveTo>
                  <a:cubicBezTo>
                    <a:pt x="1538930" y="128564"/>
                    <a:pt x="1546896" y="129425"/>
                    <a:pt x="1553978" y="132870"/>
                  </a:cubicBezTo>
                  <a:cubicBezTo>
                    <a:pt x="1568140" y="139760"/>
                    <a:pt x="1571681" y="156984"/>
                    <a:pt x="1564600" y="170764"/>
                  </a:cubicBezTo>
                  <a:cubicBezTo>
                    <a:pt x="1557518" y="184544"/>
                    <a:pt x="1539815" y="187989"/>
                    <a:pt x="1525652" y="181099"/>
                  </a:cubicBezTo>
                  <a:cubicBezTo>
                    <a:pt x="1511489" y="170764"/>
                    <a:pt x="1507948" y="156984"/>
                    <a:pt x="1515030" y="143205"/>
                  </a:cubicBezTo>
                  <a:cubicBezTo>
                    <a:pt x="1518570" y="136315"/>
                    <a:pt x="1524767" y="132009"/>
                    <a:pt x="1531848" y="130286"/>
                  </a:cubicBezTo>
                  <a:close/>
                  <a:moveTo>
                    <a:pt x="540805" y="130286"/>
                  </a:moveTo>
                  <a:cubicBezTo>
                    <a:pt x="547887" y="132009"/>
                    <a:pt x="554083" y="136315"/>
                    <a:pt x="557624" y="143205"/>
                  </a:cubicBezTo>
                  <a:cubicBezTo>
                    <a:pt x="564705" y="156984"/>
                    <a:pt x="561164" y="170764"/>
                    <a:pt x="547002" y="181099"/>
                  </a:cubicBezTo>
                  <a:cubicBezTo>
                    <a:pt x="532839" y="187989"/>
                    <a:pt x="515135" y="184544"/>
                    <a:pt x="508054" y="170764"/>
                  </a:cubicBezTo>
                  <a:cubicBezTo>
                    <a:pt x="500972" y="156984"/>
                    <a:pt x="504513" y="139760"/>
                    <a:pt x="518676" y="132870"/>
                  </a:cubicBezTo>
                  <a:cubicBezTo>
                    <a:pt x="525757" y="129425"/>
                    <a:pt x="533724" y="128564"/>
                    <a:pt x="540805" y="130286"/>
                  </a:cubicBezTo>
                  <a:close/>
                  <a:moveTo>
                    <a:pt x="1354756" y="46357"/>
                  </a:moveTo>
                  <a:cubicBezTo>
                    <a:pt x="1372460" y="49802"/>
                    <a:pt x="1379541" y="67026"/>
                    <a:pt x="1372460" y="80806"/>
                  </a:cubicBezTo>
                  <a:cubicBezTo>
                    <a:pt x="1368919" y="94586"/>
                    <a:pt x="1354756" y="101476"/>
                    <a:pt x="1337052" y="98031"/>
                  </a:cubicBezTo>
                  <a:cubicBezTo>
                    <a:pt x="1322890" y="94586"/>
                    <a:pt x="1315808" y="77361"/>
                    <a:pt x="1319349" y="63582"/>
                  </a:cubicBezTo>
                  <a:cubicBezTo>
                    <a:pt x="1326430" y="49802"/>
                    <a:pt x="1340593" y="39467"/>
                    <a:pt x="1354756" y="46357"/>
                  </a:cubicBezTo>
                  <a:close/>
                  <a:moveTo>
                    <a:pt x="717898" y="46357"/>
                  </a:moveTo>
                  <a:cubicBezTo>
                    <a:pt x="732061" y="39467"/>
                    <a:pt x="746224" y="49802"/>
                    <a:pt x="753305" y="63582"/>
                  </a:cubicBezTo>
                  <a:cubicBezTo>
                    <a:pt x="756846" y="77361"/>
                    <a:pt x="749765" y="94586"/>
                    <a:pt x="735602" y="98031"/>
                  </a:cubicBezTo>
                  <a:cubicBezTo>
                    <a:pt x="717898" y="101476"/>
                    <a:pt x="703735" y="94586"/>
                    <a:pt x="700195" y="80806"/>
                  </a:cubicBezTo>
                  <a:cubicBezTo>
                    <a:pt x="693113" y="67026"/>
                    <a:pt x="700195" y="49802"/>
                    <a:pt x="717898" y="46357"/>
                  </a:cubicBezTo>
                  <a:close/>
                  <a:moveTo>
                    <a:pt x="1143570" y="660"/>
                  </a:moveTo>
                  <a:cubicBezTo>
                    <a:pt x="1157780" y="660"/>
                    <a:pt x="1168438" y="14440"/>
                    <a:pt x="1168438" y="31665"/>
                  </a:cubicBezTo>
                  <a:cubicBezTo>
                    <a:pt x="1168438" y="45445"/>
                    <a:pt x="1154228" y="55780"/>
                    <a:pt x="1136465" y="55780"/>
                  </a:cubicBezTo>
                  <a:cubicBezTo>
                    <a:pt x="1122255" y="52335"/>
                    <a:pt x="1111597" y="38555"/>
                    <a:pt x="1111597" y="24775"/>
                  </a:cubicBezTo>
                  <a:cubicBezTo>
                    <a:pt x="1115150" y="7550"/>
                    <a:pt x="1125807" y="-2785"/>
                    <a:pt x="1143570" y="660"/>
                  </a:cubicBezTo>
                  <a:close/>
                  <a:moveTo>
                    <a:pt x="926217" y="660"/>
                  </a:moveTo>
                  <a:cubicBezTo>
                    <a:pt x="943980" y="-2785"/>
                    <a:pt x="954638" y="7550"/>
                    <a:pt x="958190" y="24775"/>
                  </a:cubicBezTo>
                  <a:cubicBezTo>
                    <a:pt x="958190" y="38555"/>
                    <a:pt x="947532" y="52335"/>
                    <a:pt x="933322" y="55780"/>
                  </a:cubicBezTo>
                  <a:cubicBezTo>
                    <a:pt x="915559" y="55780"/>
                    <a:pt x="901349" y="45445"/>
                    <a:pt x="901349" y="31665"/>
                  </a:cubicBezTo>
                  <a:cubicBezTo>
                    <a:pt x="901349" y="14440"/>
                    <a:pt x="912007" y="660"/>
                    <a:pt x="926217" y="660"/>
                  </a:cubicBezTo>
                  <a:close/>
                </a:path>
              </a:pathLst>
            </a:custGeom>
            <a:solidFill>
              <a:srgbClr val="2D65D6"/>
            </a:solidFill>
            <a:ln>
              <a:noFill/>
            </a:ln>
          </p:spPr>
          <p:txBody>
            <a:bodyPr vert="horz" wrap="square" lIns="91428" tIns="45714" rIns="91428" bIns="45714" numCol="1" anchor="t" anchorCtr="0" compatLnSpc="1">
              <a:noAutofit/>
            </a:bodyPr>
            <a:lstStyle/>
            <a:p>
              <a:pPr defTabSz="457200"/>
              <a:endParaRPr lang="zh-CN" altLang="en-US" sz="1800">
                <a:solidFill>
                  <a:srgbClr val="000000"/>
                </a:solidFill>
                <a:latin typeface="印品黑体"/>
                <a:ea typeface="微软雅黑" panose="020B0503020204020204" pitchFamily="34" charset="-122"/>
                <a:cs typeface="+mn-ea"/>
                <a:sym typeface="+mn-lt"/>
              </a:endParaRPr>
            </a:p>
          </p:txBody>
        </p:sp>
        <p:sp>
          <p:nvSpPr>
            <p:cNvPr id="15" name="ValueBack"/>
            <p:cNvSpPr/>
            <p:nvPr/>
          </p:nvSpPr>
          <p:spPr>
            <a:xfrm>
              <a:off x="2281496" y="2343285"/>
              <a:ext cx="1070928" cy="1070928"/>
            </a:xfrm>
            <a:prstGeom prst="ellipse">
              <a:avLst/>
            </a:prstGeom>
            <a:blipFill>
              <a:blip r:embed="rId1"/>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dirty="0">
                <a:solidFill>
                  <a:srgbClr val="FFFFFF"/>
                </a:solidFill>
                <a:latin typeface="印品黑体"/>
                <a:ea typeface="微软雅黑" panose="020B0503020204020204" pitchFamily="34" charset="-122"/>
                <a:cs typeface="+mn-ea"/>
                <a:sym typeface="+mn-lt"/>
              </a:endParaRPr>
            </a:p>
          </p:txBody>
        </p:sp>
        <p:sp>
          <p:nvSpPr>
            <p:cNvPr id="16" name="ValueText"/>
            <p:cNvSpPr txBox="1"/>
            <p:nvPr/>
          </p:nvSpPr>
          <p:spPr>
            <a:xfrm>
              <a:off x="2572879" y="2712326"/>
              <a:ext cx="488163" cy="366122"/>
            </a:xfrm>
            <a:prstGeom prst="rect">
              <a:avLst/>
            </a:prstGeom>
            <a:noFill/>
          </p:spPr>
          <p:txBody>
            <a:bodyPr wrap="square" lIns="0" tIns="0" rIns="0" bIns="0" numCol="1" anchor="ctr" anchorCtr="1">
              <a:prstTxWarp prst="textPlain">
                <a:avLst/>
              </a:prstTxWarp>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400"/>
              <a:r>
                <a:rPr lang="en-US" altLang="zh-CN" sz="3600" b="1">
                  <a:solidFill>
                    <a:srgbClr val="FFFFFF"/>
                  </a:solidFill>
                  <a:latin typeface="印品黑体"/>
                  <a:ea typeface="微软雅黑" panose="020B0503020204020204" pitchFamily="34" charset="-122"/>
                  <a:cs typeface="+mn-ea"/>
                  <a:sym typeface="+mn-lt"/>
                </a:rPr>
                <a:t>40%</a:t>
              </a:r>
              <a:endParaRPr lang="en-US" altLang="zh-CN" sz="3600" b="1" dirty="0">
                <a:solidFill>
                  <a:srgbClr val="FFFFFF"/>
                </a:solidFill>
                <a:latin typeface="印品黑体"/>
                <a:ea typeface="微软雅黑" panose="020B0503020204020204" pitchFamily="34" charset="-122"/>
                <a:cs typeface="+mn-ea"/>
                <a:sym typeface="+mn-lt"/>
              </a:endParaRPr>
            </a:p>
          </p:txBody>
        </p:sp>
      </p:grpSp>
      <p:grpSp>
        <p:nvGrpSpPr>
          <p:cNvPr id="17" name="组合 16"/>
          <p:cNvGrpSpPr/>
          <p:nvPr/>
        </p:nvGrpSpPr>
        <p:grpSpPr>
          <a:xfrm>
            <a:off x="1517176" y="4815887"/>
            <a:ext cx="2457450" cy="857885"/>
            <a:chOff x="845174" y="5121881"/>
            <a:chExt cx="2457770" cy="857997"/>
          </a:xfrm>
        </p:grpSpPr>
        <p:sp>
          <p:nvSpPr>
            <p:cNvPr id="18" name="矩形 17"/>
            <p:cNvSpPr/>
            <p:nvPr/>
          </p:nvSpPr>
          <p:spPr bwMode="auto">
            <a:xfrm>
              <a:off x="845174" y="5177768"/>
              <a:ext cx="2457770" cy="802110"/>
            </a:xfrm>
            <a:prstGeom prst="rect">
              <a:avLst/>
            </a:prstGeom>
          </p:spPr>
          <p:txBody>
            <a:bodyPr wrap="square">
              <a:noAutofit/>
              <a:scene3d>
                <a:camera prst="orthographicFront"/>
                <a:lightRig rig="threePt" dir="t"/>
              </a:scene3d>
              <a:sp3d contourW="12700"/>
            </a:bodyPr>
            <a:lstStyle/>
            <a:p>
              <a:pPr algn="ctr" defTabSz="457200">
                <a:lnSpc>
                  <a:spcPct val="114000"/>
                </a:lnSpc>
                <a:defRPr/>
              </a:pPr>
              <a:r>
                <a:rPr lang="en-US" altLang="zh-CN" sz="1000" dirty="0">
                  <a:solidFill>
                    <a:srgbClr val="000000">
                      <a:lumMod val="50000"/>
                      <a:lumOff val="50000"/>
                    </a:srgbClr>
                  </a:solidFill>
                  <a:latin typeface="印品黑体"/>
                  <a:ea typeface="微软雅黑" panose="020B0503020204020204" pitchFamily="34" charset="-122"/>
                  <a:cs typeface="+mn-ea"/>
                  <a:sym typeface="+mn-lt"/>
                </a:rPr>
                <a:t> </a:t>
              </a:r>
              <a:endParaRPr lang="zh-CN" altLang="en-US" sz="10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19" name="文本框 18"/>
            <p:cNvSpPr txBox="1"/>
            <p:nvPr/>
          </p:nvSpPr>
          <p:spPr>
            <a:xfrm>
              <a:off x="945517" y="5121881"/>
              <a:ext cx="2051317" cy="647785"/>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defTabSz="457200"/>
              <a:r>
                <a:rPr lang="zh-CN" altLang="en-US" sz="1800" dirty="0">
                  <a:solidFill>
                    <a:srgbClr val="000000">
                      <a:lumMod val="85000"/>
                      <a:lumOff val="15000"/>
                    </a:srgbClr>
                  </a:solidFill>
                  <a:latin typeface="印品黑体"/>
                  <a:cs typeface="+mn-ea"/>
                  <a:sym typeface="+mn-lt"/>
                </a:rPr>
                <a:t>买了没</a:t>
              </a:r>
              <a:endParaRPr lang="zh-CN" altLang="en-US" sz="1800" dirty="0">
                <a:solidFill>
                  <a:srgbClr val="000000">
                    <a:lumMod val="85000"/>
                    <a:lumOff val="15000"/>
                  </a:srgbClr>
                </a:solidFill>
                <a:latin typeface="印品黑体"/>
                <a:cs typeface="+mn-ea"/>
                <a:sym typeface="+mn-lt"/>
              </a:endParaRPr>
            </a:p>
          </p:txBody>
        </p:sp>
      </p:grpSp>
      <p:grpSp>
        <p:nvGrpSpPr>
          <p:cNvPr id="20" name="组合 19"/>
          <p:cNvGrpSpPr/>
          <p:nvPr/>
        </p:nvGrpSpPr>
        <p:grpSpPr>
          <a:xfrm>
            <a:off x="4873900" y="4815887"/>
            <a:ext cx="2457450" cy="605155"/>
            <a:chOff x="845174" y="5121881"/>
            <a:chExt cx="2457770" cy="605234"/>
          </a:xfrm>
        </p:grpSpPr>
        <p:sp>
          <p:nvSpPr>
            <p:cNvPr id="21" name="矩形 20"/>
            <p:cNvSpPr/>
            <p:nvPr/>
          </p:nvSpPr>
          <p:spPr bwMode="auto">
            <a:xfrm>
              <a:off x="845174" y="5177768"/>
              <a:ext cx="2457770" cy="549347"/>
            </a:xfrm>
            <a:prstGeom prst="rect">
              <a:avLst/>
            </a:prstGeom>
          </p:spPr>
          <p:txBody>
            <a:bodyPr wrap="square">
              <a:noAutofit/>
              <a:scene3d>
                <a:camera prst="orthographicFront"/>
                <a:lightRig rig="threePt" dir="t"/>
              </a:scene3d>
              <a:sp3d contourW="12700"/>
            </a:bodyPr>
            <a:lstStyle/>
            <a:p>
              <a:pPr algn="ctr" defTabSz="457200">
                <a:lnSpc>
                  <a:spcPct val="114000"/>
                </a:lnSpc>
                <a:defRPr/>
              </a:pPr>
              <a:r>
                <a:rPr lang="en-US" altLang="zh-CN" sz="1000" dirty="0">
                  <a:solidFill>
                    <a:srgbClr val="000000">
                      <a:lumMod val="50000"/>
                      <a:lumOff val="50000"/>
                    </a:srgbClr>
                  </a:solidFill>
                  <a:latin typeface="印品黑体"/>
                  <a:ea typeface="微软雅黑" panose="020B0503020204020204" pitchFamily="34" charset="-122"/>
                  <a:cs typeface="+mn-ea"/>
                  <a:sym typeface="+mn-lt"/>
                </a:rPr>
                <a:t> </a:t>
              </a:r>
              <a:endParaRPr lang="zh-CN" altLang="en-US" sz="10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22" name="文本框 21"/>
            <p:cNvSpPr txBox="1"/>
            <p:nvPr/>
          </p:nvSpPr>
          <p:spPr>
            <a:xfrm>
              <a:off x="1044590" y="5121881"/>
              <a:ext cx="1952244" cy="468056"/>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defTabSz="457200"/>
              <a:r>
                <a:rPr lang="zh-CN" altLang="en-US" sz="1800" dirty="0">
                  <a:solidFill>
                    <a:srgbClr val="000000">
                      <a:lumMod val="85000"/>
                      <a:lumOff val="15000"/>
                    </a:srgbClr>
                  </a:solidFill>
                  <a:latin typeface="印品黑体"/>
                  <a:cs typeface="+mn-ea"/>
                  <a:sym typeface="+mn-lt"/>
                </a:rPr>
                <a:t>要求多</a:t>
              </a:r>
              <a:endParaRPr lang="zh-CN" altLang="en-US" sz="1800" dirty="0">
                <a:solidFill>
                  <a:srgbClr val="000000">
                    <a:lumMod val="85000"/>
                    <a:lumOff val="15000"/>
                  </a:srgbClr>
                </a:solidFill>
                <a:latin typeface="印品黑体"/>
                <a:cs typeface="+mn-ea"/>
                <a:sym typeface="+mn-lt"/>
              </a:endParaRPr>
            </a:p>
          </p:txBody>
        </p:sp>
      </p:grpSp>
      <p:grpSp>
        <p:nvGrpSpPr>
          <p:cNvPr id="23" name="组合 22"/>
          <p:cNvGrpSpPr/>
          <p:nvPr/>
        </p:nvGrpSpPr>
        <p:grpSpPr>
          <a:xfrm>
            <a:off x="8230624" y="4810807"/>
            <a:ext cx="2457450" cy="610235"/>
            <a:chOff x="845174" y="5116800"/>
            <a:chExt cx="2457770" cy="610315"/>
          </a:xfrm>
        </p:grpSpPr>
        <p:sp>
          <p:nvSpPr>
            <p:cNvPr id="24" name="矩形 23"/>
            <p:cNvSpPr/>
            <p:nvPr/>
          </p:nvSpPr>
          <p:spPr bwMode="auto">
            <a:xfrm>
              <a:off x="845174" y="5116800"/>
              <a:ext cx="2457770" cy="610315"/>
            </a:xfrm>
            <a:prstGeom prst="rect">
              <a:avLst/>
            </a:prstGeom>
          </p:spPr>
          <p:txBody>
            <a:bodyPr wrap="square">
              <a:noAutofit/>
              <a:scene3d>
                <a:camera prst="orthographicFront"/>
                <a:lightRig rig="threePt" dir="t"/>
              </a:scene3d>
              <a:sp3d contourW="12700"/>
            </a:bodyPr>
            <a:lstStyle/>
            <a:p>
              <a:pPr algn="ctr" defTabSz="457200">
                <a:lnSpc>
                  <a:spcPct val="114000"/>
                </a:lnSpc>
                <a:defRPr/>
              </a:pPr>
              <a:endParaRPr lang="zh-CN" altLang="en-US" sz="10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25" name="文本框 24"/>
            <p:cNvSpPr txBox="1"/>
            <p:nvPr/>
          </p:nvSpPr>
          <p:spPr>
            <a:xfrm>
              <a:off x="1151682" y="5121881"/>
              <a:ext cx="1844860" cy="368348"/>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defTabSz="457200"/>
              <a:r>
                <a:rPr lang="zh-CN" altLang="en-US" sz="1800" dirty="0">
                  <a:solidFill>
                    <a:srgbClr val="000000">
                      <a:lumMod val="85000"/>
                      <a:lumOff val="15000"/>
                    </a:srgbClr>
                  </a:solidFill>
                  <a:latin typeface="印品黑体"/>
                  <a:cs typeface="+mn-ea"/>
                  <a:sym typeface="+mn-lt"/>
                </a:rPr>
                <a:t>有时候慢</a:t>
              </a:r>
              <a:endParaRPr lang="zh-CN" altLang="en-US" sz="1800" dirty="0">
                <a:solidFill>
                  <a:srgbClr val="000000">
                    <a:lumMod val="85000"/>
                    <a:lumOff val="15000"/>
                  </a:srgbClr>
                </a:solidFill>
                <a:latin typeface="印品黑体"/>
                <a:cs typeface="+mn-ea"/>
                <a:sym typeface="+mn-lt"/>
              </a:endParaRPr>
            </a:p>
          </p:txBody>
        </p:sp>
      </p:grpSp>
      <p:cxnSp>
        <p:nvCxnSpPr>
          <p:cNvPr id="26" name="直接连接符 2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28" name="文本框 27"/>
          <p:cNvSpPr txBox="1"/>
          <p:nvPr/>
        </p:nvSpPr>
        <p:spPr>
          <a:xfrm>
            <a:off x="1131856" y="654349"/>
            <a:ext cx="2669552" cy="460375"/>
          </a:xfrm>
          <a:prstGeom prst="rect">
            <a:avLst/>
          </a:prstGeom>
          <a:noFill/>
        </p:spPr>
        <p:txBody>
          <a:bodyPr wrap="square" rtlCol="0">
            <a:spAutoFit/>
            <a:scene3d>
              <a:camera prst="orthographicFront"/>
              <a:lightRig rig="threePt" dir="t"/>
            </a:scene3d>
            <a:sp3d contourW="12700"/>
          </a:bodyPr>
          <a:lstStyle/>
          <a:p>
            <a:pPr algn="dist" defTabSz="457200"/>
            <a:r>
              <a:rPr lang="zh-CN" altLang="en-US" sz="2400" dirty="0">
                <a:solidFill>
                  <a:srgbClr val="FFFFFF"/>
                </a:solidFill>
                <a:latin typeface="印品黑体"/>
                <a:ea typeface="微软雅黑" panose="020B0503020204020204" pitchFamily="34" charset="-122"/>
                <a:cs typeface="+mn-ea"/>
                <a:sym typeface="+mn-lt"/>
              </a:rPr>
              <a:t>出库中存在的问题</a:t>
            </a:r>
            <a:endParaRPr lang="zh-CN" altLang="en-US" sz="2400" dirty="0">
              <a:solidFill>
                <a:srgbClr val="FFFFFF"/>
              </a:solidFill>
              <a:latin typeface="印品黑体"/>
              <a:ea typeface="微软雅黑" panose="020B0503020204020204" pitchFamily="34" charset="-122"/>
              <a:cs typeface="+mn-ea"/>
              <a:sym typeface="+mn-lt"/>
            </a:endParaRPr>
          </a:p>
        </p:txBody>
      </p:sp>
      <p:pic>
        <p:nvPicPr>
          <p:cNvPr id="29" name="图片 28"/>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30" name="图片 29"/>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sp>
        <p:nvSpPr>
          <p:cNvPr id="32" name="文本框 31"/>
          <p:cNvSpPr txBox="1"/>
          <p:nvPr/>
        </p:nvSpPr>
        <p:spPr>
          <a:xfrm>
            <a:off x="1774190" y="5661660"/>
            <a:ext cx="8789670" cy="521970"/>
          </a:xfrm>
          <a:prstGeom prst="rect">
            <a:avLst/>
          </a:prstGeom>
          <a:noFill/>
        </p:spPr>
        <p:txBody>
          <a:bodyPr wrap="square" rtlCol="0">
            <a:spAutoFit/>
          </a:bodyPr>
          <a:p>
            <a:pPr algn="ctr"/>
            <a:r>
              <a:rPr lang="zh-CN" altLang="en-US" sz="2800" b="1"/>
              <a:t>多沟通，互相谅解</a:t>
            </a:r>
            <a:endParaRPr lang="zh-CN" altLang="en-US" sz="2800" b="1"/>
          </a:p>
        </p:txBody>
      </p:sp>
      <p:sp>
        <p:nvSpPr>
          <p:cNvPr id="31" name="文本框 30"/>
          <p:cNvSpPr txBox="1"/>
          <p:nvPr/>
        </p:nvSpPr>
        <p:spPr>
          <a:xfrm>
            <a:off x="6022975" y="6409690"/>
            <a:ext cx="6267450" cy="629920"/>
          </a:xfrm>
          <a:prstGeom prst="rect">
            <a:avLst/>
          </a:prstGeom>
          <a:noFill/>
        </p:spPr>
        <p:txBody>
          <a:bodyPr wrap="square" rtlCol="0">
            <a:noAutofit/>
          </a:bodyPr>
          <a:p>
            <a:r>
              <a:rPr lang="zh-CN" altLang="en-US" sz="1400" b="1">
                <a:solidFill>
                  <a:schemeClr val="tx1"/>
                </a:solidFill>
              </a:rPr>
              <a:t>注：学校所有物资，都是根据需购单或签呈，进行购买，然后再进行出库分发，也就是先买后发，物料编码不可乱填，详细需咨询仓库工作人员</a:t>
            </a:r>
            <a:endParaRPr lang="zh-CN" altLang="en-US" sz="14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23768" y="292616"/>
            <a:ext cx="4266644" cy="4893070"/>
          </a:xfrm>
          <a:prstGeom prst="rect">
            <a:avLst/>
          </a:prstGeom>
        </p:spPr>
      </p:pic>
      <p:pic>
        <p:nvPicPr>
          <p:cNvPr id="3" name="图片 2"/>
          <p:cNvPicPr>
            <a:picLocks noChangeAspect="1"/>
          </p:cNvPicPr>
          <p:nvPr/>
        </p:nvPicPr>
        <p:blipFill>
          <a:blip r:embed="rId2" cstate="screen"/>
          <a:stretch>
            <a:fillRect/>
          </a:stretch>
        </p:blipFill>
        <p:spPr>
          <a:xfrm>
            <a:off x="395188" y="470111"/>
            <a:ext cx="5693924" cy="4648463"/>
          </a:xfrm>
          <a:prstGeom prst="rect">
            <a:avLst/>
          </a:prstGeom>
        </p:spPr>
      </p:pic>
      <p:pic>
        <p:nvPicPr>
          <p:cNvPr id="4" name="图片 3"/>
          <p:cNvPicPr>
            <a:picLocks noChangeAspect="1"/>
          </p:cNvPicPr>
          <p:nvPr/>
        </p:nvPicPr>
        <p:blipFill>
          <a:blip r:embed="rId3"/>
          <a:stretch>
            <a:fillRect/>
          </a:stretch>
        </p:blipFill>
        <p:spPr>
          <a:xfrm>
            <a:off x="2406334" y="2412322"/>
            <a:ext cx="3355087" cy="2960774"/>
          </a:xfrm>
          <a:prstGeom prst="rect">
            <a:avLst/>
          </a:prstGeom>
        </p:spPr>
      </p:pic>
      <p:grpSp>
        <p:nvGrpSpPr>
          <p:cNvPr id="9" name="组合 8"/>
          <p:cNvGrpSpPr/>
          <p:nvPr/>
        </p:nvGrpSpPr>
        <p:grpSpPr>
          <a:xfrm>
            <a:off x="6203417" y="2960354"/>
            <a:ext cx="2520347" cy="706755"/>
            <a:chOff x="6293125" y="2546750"/>
            <a:chExt cx="3142028" cy="881087"/>
          </a:xfrm>
        </p:grpSpPr>
        <p:pic>
          <p:nvPicPr>
            <p:cNvPr id="6" name="图片 5"/>
            <p:cNvPicPr>
              <a:picLocks noChangeAspect="1"/>
            </p:cNvPicPr>
            <p:nvPr/>
          </p:nvPicPr>
          <p:blipFill rotWithShape="1">
            <a:blip r:embed="rId4" cstate="screen"/>
            <a:srcRect/>
            <a:stretch>
              <a:fillRect/>
            </a:stretch>
          </p:blipFill>
          <p:spPr>
            <a:xfrm>
              <a:off x="6293125" y="2565084"/>
              <a:ext cx="3142028" cy="794328"/>
            </a:xfrm>
            <a:prstGeom prst="rect">
              <a:avLst/>
            </a:prstGeom>
          </p:spPr>
        </p:pic>
        <p:sp>
          <p:nvSpPr>
            <p:cNvPr id="7" name="文本框 6"/>
            <p:cNvSpPr txBox="1"/>
            <p:nvPr/>
          </p:nvSpPr>
          <p:spPr>
            <a:xfrm>
              <a:off x="6369037" y="2546750"/>
              <a:ext cx="2990205" cy="881087"/>
            </a:xfrm>
            <a:prstGeom prst="rect">
              <a:avLst/>
            </a:prstGeom>
            <a:noFill/>
          </p:spPr>
          <p:txBody>
            <a:bodyPr wrap="square" rtlCol="0">
              <a:spAutoFit/>
              <a:scene3d>
                <a:camera prst="orthographicFront"/>
                <a:lightRig rig="threePt" dir="t"/>
              </a:scene3d>
              <a:sp3d contourW="12700"/>
            </a:bodyPr>
            <a:lstStyle/>
            <a:p>
              <a:pPr algn="dist" defTabSz="457200"/>
              <a:r>
                <a:rPr lang="en-US" altLang="zh-CN" sz="4000" b="1" dirty="0">
                  <a:solidFill>
                    <a:srgbClr val="FFFFFF"/>
                  </a:solidFill>
                  <a:latin typeface="印品黑体"/>
                  <a:ea typeface="微软雅黑" panose="020B0503020204020204" pitchFamily="34" charset="-122"/>
                  <a:cs typeface="+mn-ea"/>
                  <a:sym typeface="+mn-lt"/>
                </a:rPr>
                <a:t>PART 04</a:t>
              </a:r>
              <a:endParaRPr lang="zh-CN" altLang="en-US" sz="4000" b="1" dirty="0">
                <a:solidFill>
                  <a:srgbClr val="FFFFFF"/>
                </a:solidFill>
                <a:latin typeface="印品黑体"/>
                <a:ea typeface="微软雅黑" panose="020B0503020204020204" pitchFamily="34" charset="-122"/>
                <a:cs typeface="+mn-ea"/>
                <a:sym typeface="+mn-lt"/>
              </a:endParaRPr>
            </a:p>
          </p:txBody>
        </p:sp>
      </p:grpSp>
      <p:sp>
        <p:nvSpPr>
          <p:cNvPr id="8" name="文本框 7"/>
          <p:cNvSpPr txBox="1"/>
          <p:nvPr/>
        </p:nvSpPr>
        <p:spPr>
          <a:xfrm>
            <a:off x="6101831" y="3780660"/>
            <a:ext cx="3739388" cy="645160"/>
          </a:xfrm>
          <a:prstGeom prst="rect">
            <a:avLst/>
          </a:prstGeom>
          <a:noFill/>
        </p:spPr>
        <p:txBody>
          <a:bodyPr wrap="square" rtlCol="0">
            <a:spAutoFit/>
            <a:scene3d>
              <a:camera prst="orthographicFront"/>
              <a:lightRig rig="threePt" dir="t"/>
            </a:scene3d>
            <a:sp3d contourW="12700"/>
          </a:bodyPr>
          <a:lstStyle/>
          <a:p>
            <a:pPr algn="dist" defTabSz="457200"/>
            <a:r>
              <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rPr>
              <a:t>其他注意事项</a:t>
            </a:r>
            <a:endPar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îšľïďè"/>
          <p:cNvGrpSpPr/>
          <p:nvPr/>
        </p:nvGrpSpPr>
        <p:grpSpPr>
          <a:xfrm>
            <a:off x="4232842" y="2215601"/>
            <a:ext cx="3724913" cy="3724912"/>
            <a:chOff x="3985600" y="1528151"/>
            <a:chExt cx="4220800" cy="4220800"/>
          </a:xfrm>
        </p:grpSpPr>
        <p:grpSp>
          <p:nvGrpSpPr>
            <p:cNvPr id="3" name="ïṧ1íḑè"/>
            <p:cNvGrpSpPr/>
            <p:nvPr/>
          </p:nvGrpSpPr>
          <p:grpSpPr>
            <a:xfrm>
              <a:off x="3985600" y="1528151"/>
              <a:ext cx="4220800" cy="4220800"/>
              <a:chOff x="3985600" y="1528151"/>
              <a:chExt cx="4220800" cy="4220800"/>
            </a:xfrm>
          </p:grpSpPr>
          <p:sp>
            <p:nvSpPr>
              <p:cNvPr id="8" name="ï$ḻîde"/>
              <p:cNvSpPr/>
              <p:nvPr/>
            </p:nvSpPr>
            <p:spPr>
              <a:xfrm>
                <a:off x="4484835" y="2027386"/>
                <a:ext cx="3222332" cy="322233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28" tIns="45714" rIns="91428" bIns="45714"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en-US" sz="3200">
                  <a:solidFill>
                    <a:srgbClr val="FFFFFF"/>
                  </a:solidFill>
                  <a:latin typeface="印品黑体"/>
                  <a:ea typeface="微软雅黑" panose="020B0503020204020204" pitchFamily="34" charset="-122"/>
                  <a:cs typeface="+mn-ea"/>
                  <a:sym typeface="+mn-lt"/>
                </a:endParaRPr>
              </a:p>
            </p:txBody>
          </p:sp>
          <p:sp>
            <p:nvSpPr>
              <p:cNvPr id="9" name="iš1ïḍè"/>
              <p:cNvSpPr/>
              <p:nvPr/>
            </p:nvSpPr>
            <p:spPr>
              <a:xfrm>
                <a:off x="3985600" y="1528151"/>
                <a:ext cx="4220800" cy="4220800"/>
              </a:xfrm>
              <a:prstGeom prst="pie">
                <a:avLst>
                  <a:gd name="adj1" fmla="val 12147609"/>
                  <a:gd name="adj2" fmla="val 14284542"/>
                </a:avLst>
              </a:prstGeom>
              <a:blipFill dpi="0" rotWithShape="1">
                <a:blip r:embed="rId1"/>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wrap="square" lIns="91428" tIns="45714" rIns="91428" bIns="45714"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en-US" sz="3200">
                  <a:solidFill>
                    <a:srgbClr val="000000"/>
                  </a:solidFill>
                  <a:latin typeface="印品黑体"/>
                  <a:ea typeface="微软雅黑" panose="020B0503020204020204" pitchFamily="34" charset="-122"/>
                  <a:cs typeface="+mn-ea"/>
                  <a:sym typeface="+mn-lt"/>
                </a:endParaRPr>
              </a:p>
            </p:txBody>
          </p:sp>
          <p:sp>
            <p:nvSpPr>
              <p:cNvPr id="10" name="íSḻîḍé"/>
              <p:cNvSpPr/>
              <p:nvPr/>
            </p:nvSpPr>
            <p:spPr>
              <a:xfrm>
                <a:off x="3985600" y="1528151"/>
                <a:ext cx="4220800" cy="4220800"/>
              </a:xfrm>
              <a:prstGeom prst="pie">
                <a:avLst>
                  <a:gd name="adj1" fmla="val 6199411"/>
                  <a:gd name="adj2" fmla="val 10253042"/>
                </a:avLst>
              </a:prstGeom>
              <a:blipFill dpi="0" rotWithShape="1">
                <a:blip r:embed="rId1"/>
                <a:srcRect/>
                <a:tile tx="0" ty="0" sx="100000" sy="100000" flip="none" algn="l"/>
              </a:blipFill>
              <a:ln>
                <a:noFill/>
              </a:ln>
              <a:effectLst/>
            </p:spPr>
            <p:style>
              <a:lnRef idx="1">
                <a:schemeClr val="accent1"/>
              </a:lnRef>
              <a:fillRef idx="3">
                <a:schemeClr val="accent1"/>
              </a:fillRef>
              <a:effectRef idx="2">
                <a:schemeClr val="accent1"/>
              </a:effectRef>
              <a:fontRef idx="minor">
                <a:schemeClr val="lt1"/>
              </a:fontRef>
            </p:style>
            <p:txBody>
              <a:bodyPr wrap="square" lIns="91428" tIns="45714" rIns="91428" bIns="45714"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en-US" sz="3200">
                  <a:solidFill>
                    <a:srgbClr val="000000"/>
                  </a:solidFill>
                  <a:latin typeface="印品黑体"/>
                  <a:ea typeface="微软雅黑" panose="020B0503020204020204" pitchFamily="34" charset="-122"/>
                  <a:cs typeface="+mn-ea"/>
                  <a:sym typeface="+mn-lt"/>
                </a:endParaRPr>
              </a:p>
            </p:txBody>
          </p:sp>
          <p:sp>
            <p:nvSpPr>
              <p:cNvPr id="11" name="işľiḑê"/>
              <p:cNvSpPr/>
              <p:nvPr/>
            </p:nvSpPr>
            <p:spPr>
              <a:xfrm>
                <a:off x="3985600" y="1528151"/>
                <a:ext cx="4220800" cy="4220800"/>
              </a:xfrm>
              <a:prstGeom prst="pie">
                <a:avLst>
                  <a:gd name="adj1" fmla="val 18316965"/>
                  <a:gd name="adj2" fmla="val 21079154"/>
                </a:avLst>
              </a:prstGeom>
              <a:blipFill>
                <a:blip r:embed="rId1"/>
                <a:tile tx="0" ty="0" sx="100000" sy="100000" flip="none" algn="t"/>
              </a:blipFill>
              <a:ln>
                <a:noFill/>
              </a:ln>
              <a:effectLst/>
            </p:spPr>
            <p:style>
              <a:lnRef idx="1">
                <a:schemeClr val="accent1"/>
              </a:lnRef>
              <a:fillRef idx="3">
                <a:schemeClr val="accent1"/>
              </a:fillRef>
              <a:effectRef idx="2">
                <a:schemeClr val="accent1"/>
              </a:effectRef>
              <a:fontRef idx="minor">
                <a:schemeClr val="lt1"/>
              </a:fontRef>
            </p:style>
            <p:txBody>
              <a:bodyPr wrap="square" lIns="91428" tIns="45714" rIns="91428" bIns="45714"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en-US" sz="3200">
                  <a:solidFill>
                    <a:srgbClr val="000000"/>
                  </a:solidFill>
                  <a:latin typeface="印品黑体"/>
                  <a:ea typeface="微软雅黑" panose="020B0503020204020204" pitchFamily="34" charset="-122"/>
                  <a:cs typeface="+mn-ea"/>
                  <a:sym typeface="+mn-lt"/>
                </a:endParaRPr>
              </a:p>
            </p:txBody>
          </p:sp>
          <p:sp>
            <p:nvSpPr>
              <p:cNvPr id="12" name="iṣļîdê"/>
              <p:cNvSpPr/>
              <p:nvPr/>
            </p:nvSpPr>
            <p:spPr>
              <a:xfrm>
                <a:off x="4237098" y="1779649"/>
                <a:ext cx="3717805" cy="3717805"/>
              </a:xfrm>
              <a:prstGeom prst="pie">
                <a:avLst>
                  <a:gd name="adj1" fmla="val 1652294"/>
                  <a:gd name="adj2" fmla="val 4142044"/>
                </a:avLst>
              </a:prstGeom>
              <a:blipFill dpi="0" rotWithShape="1">
                <a:blip r:embed="rId1"/>
                <a:srcRect/>
                <a:tile tx="0" ty="0" sx="100000" sy="100000" flip="none" algn="tr"/>
              </a:blipFill>
              <a:ln>
                <a:noFill/>
              </a:ln>
              <a:effectLst/>
            </p:spPr>
            <p:style>
              <a:lnRef idx="1">
                <a:schemeClr val="accent1"/>
              </a:lnRef>
              <a:fillRef idx="3">
                <a:schemeClr val="accent1"/>
              </a:fillRef>
              <a:effectRef idx="2">
                <a:schemeClr val="accent1"/>
              </a:effectRef>
              <a:fontRef idx="minor">
                <a:schemeClr val="lt1"/>
              </a:fontRef>
            </p:style>
            <p:txBody>
              <a:bodyPr wrap="square" lIns="91428" tIns="45714" rIns="91428" bIns="45714"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en-US" sz="3200" dirty="0">
                  <a:solidFill>
                    <a:srgbClr val="000000"/>
                  </a:solidFill>
                  <a:latin typeface="印品黑体"/>
                  <a:ea typeface="微软雅黑" panose="020B0503020204020204" pitchFamily="34" charset="-122"/>
                  <a:cs typeface="+mn-ea"/>
                  <a:sym typeface="+mn-lt"/>
                </a:endParaRPr>
              </a:p>
            </p:txBody>
          </p:sp>
        </p:grpSp>
        <p:sp>
          <p:nvSpPr>
            <p:cNvPr id="4" name="ïśḻïďè"/>
            <p:cNvSpPr/>
            <p:nvPr/>
          </p:nvSpPr>
          <p:spPr bwMode="auto">
            <a:xfrm>
              <a:off x="4860097" y="2590306"/>
              <a:ext cx="350078" cy="305600"/>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wrap="square" lIns="91428" tIns="45714" rIns="91428" bIns="45714">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zh-CN" altLang="en-US">
                <a:solidFill>
                  <a:srgbClr val="000000"/>
                </a:solidFill>
                <a:latin typeface="印品黑体"/>
                <a:ea typeface="微软雅黑" panose="020B0503020204020204" pitchFamily="34" charset="-122"/>
                <a:cs typeface="+mn-ea"/>
                <a:sym typeface="+mn-lt"/>
              </a:endParaRPr>
            </a:p>
          </p:txBody>
        </p:sp>
        <p:sp>
          <p:nvSpPr>
            <p:cNvPr id="5" name="íśḷiḍe"/>
            <p:cNvSpPr/>
            <p:nvPr/>
          </p:nvSpPr>
          <p:spPr bwMode="auto">
            <a:xfrm>
              <a:off x="4877245" y="4266606"/>
              <a:ext cx="535532" cy="432548"/>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bg1"/>
            </a:solidFill>
            <a:ln>
              <a:noFill/>
            </a:ln>
          </p:spPr>
          <p:txBody>
            <a:bodyPr wrap="square" lIns="91428" tIns="45714" rIns="91428" bIns="45714">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zh-CN" altLang="en-US">
                <a:solidFill>
                  <a:srgbClr val="000000"/>
                </a:solidFill>
                <a:latin typeface="印品黑体"/>
                <a:ea typeface="微软雅黑" panose="020B0503020204020204" pitchFamily="34" charset="-122"/>
                <a:cs typeface="+mn-ea"/>
                <a:sym typeface="+mn-lt"/>
              </a:endParaRPr>
            </a:p>
          </p:txBody>
        </p:sp>
        <p:sp>
          <p:nvSpPr>
            <p:cNvPr id="6" name="î$liḋé"/>
            <p:cNvSpPr/>
            <p:nvPr/>
          </p:nvSpPr>
          <p:spPr bwMode="auto">
            <a:xfrm>
              <a:off x="6758373" y="4425626"/>
              <a:ext cx="338740" cy="273528"/>
            </a:xfrm>
            <a:custGeom>
              <a:avLst/>
              <a:gdLst>
                <a:gd name="connsiteX0" fmla="*/ 499361 w 608838"/>
                <a:gd name="connsiteY0" fmla="*/ 285654 h 491629"/>
                <a:gd name="connsiteX1" fmla="*/ 499361 w 608838"/>
                <a:gd name="connsiteY1" fmla="*/ 344437 h 491629"/>
                <a:gd name="connsiteX2" fmla="*/ 558245 w 608838"/>
                <a:gd name="connsiteY2" fmla="*/ 344437 h 491629"/>
                <a:gd name="connsiteX3" fmla="*/ 558245 w 608838"/>
                <a:gd name="connsiteY3" fmla="*/ 285654 h 491629"/>
                <a:gd name="connsiteX4" fmla="*/ 50593 w 608838"/>
                <a:gd name="connsiteY4" fmla="*/ 285654 h 491629"/>
                <a:gd name="connsiteX5" fmla="*/ 50593 w 608838"/>
                <a:gd name="connsiteY5" fmla="*/ 344437 h 491629"/>
                <a:gd name="connsiteX6" fmla="*/ 109477 w 608838"/>
                <a:gd name="connsiteY6" fmla="*/ 344437 h 491629"/>
                <a:gd name="connsiteX7" fmla="*/ 109477 w 608838"/>
                <a:gd name="connsiteY7" fmla="*/ 285654 h 491629"/>
                <a:gd name="connsiteX8" fmla="*/ 324062 w 608838"/>
                <a:gd name="connsiteY8" fmla="*/ 265425 h 491629"/>
                <a:gd name="connsiteX9" fmla="*/ 324062 w 608838"/>
                <a:gd name="connsiteY9" fmla="*/ 329947 h 491629"/>
                <a:gd name="connsiteX10" fmla="*/ 388693 w 608838"/>
                <a:gd name="connsiteY10" fmla="*/ 329947 h 491629"/>
                <a:gd name="connsiteX11" fmla="*/ 388693 w 608838"/>
                <a:gd name="connsiteY11" fmla="*/ 265425 h 491629"/>
                <a:gd name="connsiteX12" fmla="*/ 220144 w 608838"/>
                <a:gd name="connsiteY12" fmla="*/ 265425 h 491629"/>
                <a:gd name="connsiteX13" fmla="*/ 220144 w 608838"/>
                <a:gd name="connsiteY13" fmla="*/ 329947 h 491629"/>
                <a:gd name="connsiteX14" fmla="*/ 284775 w 608838"/>
                <a:gd name="connsiteY14" fmla="*/ 329947 h 491629"/>
                <a:gd name="connsiteX15" fmla="*/ 284775 w 608838"/>
                <a:gd name="connsiteY15" fmla="*/ 265425 h 491629"/>
                <a:gd name="connsiteX16" fmla="*/ 499361 w 608838"/>
                <a:gd name="connsiteY16" fmla="*/ 191225 h 491629"/>
                <a:gd name="connsiteX17" fmla="*/ 499361 w 608838"/>
                <a:gd name="connsiteY17" fmla="*/ 250008 h 491629"/>
                <a:gd name="connsiteX18" fmla="*/ 558245 w 608838"/>
                <a:gd name="connsiteY18" fmla="*/ 250008 h 491629"/>
                <a:gd name="connsiteX19" fmla="*/ 558245 w 608838"/>
                <a:gd name="connsiteY19" fmla="*/ 191225 h 491629"/>
                <a:gd name="connsiteX20" fmla="*/ 50593 w 608838"/>
                <a:gd name="connsiteY20" fmla="*/ 191225 h 491629"/>
                <a:gd name="connsiteX21" fmla="*/ 50593 w 608838"/>
                <a:gd name="connsiteY21" fmla="*/ 250008 h 491629"/>
                <a:gd name="connsiteX22" fmla="*/ 109477 w 608838"/>
                <a:gd name="connsiteY22" fmla="*/ 250008 h 491629"/>
                <a:gd name="connsiteX23" fmla="*/ 109477 w 608838"/>
                <a:gd name="connsiteY23" fmla="*/ 191225 h 491629"/>
                <a:gd name="connsiteX24" fmla="*/ 324062 w 608838"/>
                <a:gd name="connsiteY24" fmla="*/ 161682 h 491629"/>
                <a:gd name="connsiteX25" fmla="*/ 324062 w 608838"/>
                <a:gd name="connsiteY25" fmla="*/ 226204 h 491629"/>
                <a:gd name="connsiteX26" fmla="*/ 388693 w 608838"/>
                <a:gd name="connsiteY26" fmla="*/ 226204 h 491629"/>
                <a:gd name="connsiteX27" fmla="*/ 388693 w 608838"/>
                <a:gd name="connsiteY27" fmla="*/ 161682 h 491629"/>
                <a:gd name="connsiteX28" fmla="*/ 220144 w 608838"/>
                <a:gd name="connsiteY28" fmla="*/ 161682 h 491629"/>
                <a:gd name="connsiteX29" fmla="*/ 220144 w 608838"/>
                <a:gd name="connsiteY29" fmla="*/ 226204 h 491629"/>
                <a:gd name="connsiteX30" fmla="*/ 284775 w 608838"/>
                <a:gd name="connsiteY30" fmla="*/ 226204 h 491629"/>
                <a:gd name="connsiteX31" fmla="*/ 284775 w 608838"/>
                <a:gd name="connsiteY31" fmla="*/ 161682 h 491629"/>
                <a:gd name="connsiteX32" fmla="*/ 499361 w 608838"/>
                <a:gd name="connsiteY32" fmla="*/ 96797 h 491629"/>
                <a:gd name="connsiteX33" fmla="*/ 499361 w 608838"/>
                <a:gd name="connsiteY33" fmla="*/ 155579 h 491629"/>
                <a:gd name="connsiteX34" fmla="*/ 558245 w 608838"/>
                <a:gd name="connsiteY34" fmla="*/ 155579 h 491629"/>
                <a:gd name="connsiteX35" fmla="*/ 558245 w 608838"/>
                <a:gd name="connsiteY35" fmla="*/ 96797 h 491629"/>
                <a:gd name="connsiteX36" fmla="*/ 50593 w 608838"/>
                <a:gd name="connsiteY36" fmla="*/ 96797 h 491629"/>
                <a:gd name="connsiteX37" fmla="*/ 50593 w 608838"/>
                <a:gd name="connsiteY37" fmla="*/ 155579 h 491629"/>
                <a:gd name="connsiteX38" fmla="*/ 109477 w 608838"/>
                <a:gd name="connsiteY38" fmla="*/ 155579 h 491629"/>
                <a:gd name="connsiteX39" fmla="*/ 109477 w 608838"/>
                <a:gd name="connsiteY39" fmla="*/ 96797 h 491629"/>
                <a:gd name="connsiteX40" fmla="*/ 324062 w 608838"/>
                <a:gd name="connsiteY40" fmla="*/ 57938 h 491629"/>
                <a:gd name="connsiteX41" fmla="*/ 324062 w 608838"/>
                <a:gd name="connsiteY41" fmla="*/ 122461 h 491629"/>
                <a:gd name="connsiteX42" fmla="*/ 388693 w 608838"/>
                <a:gd name="connsiteY42" fmla="*/ 122461 h 491629"/>
                <a:gd name="connsiteX43" fmla="*/ 388693 w 608838"/>
                <a:gd name="connsiteY43" fmla="*/ 57938 h 491629"/>
                <a:gd name="connsiteX44" fmla="*/ 220144 w 608838"/>
                <a:gd name="connsiteY44" fmla="*/ 57938 h 491629"/>
                <a:gd name="connsiteX45" fmla="*/ 220144 w 608838"/>
                <a:gd name="connsiteY45" fmla="*/ 122461 h 491629"/>
                <a:gd name="connsiteX46" fmla="*/ 284775 w 608838"/>
                <a:gd name="connsiteY46" fmla="*/ 122461 h 491629"/>
                <a:gd name="connsiteX47" fmla="*/ 284775 w 608838"/>
                <a:gd name="connsiteY47" fmla="*/ 57938 h 491629"/>
                <a:gd name="connsiteX48" fmla="*/ 469401 w 608838"/>
                <a:gd name="connsiteY48" fmla="*/ 44033 h 491629"/>
                <a:gd name="connsiteX49" fmla="*/ 608838 w 608838"/>
                <a:gd name="connsiteY49" fmla="*/ 44033 h 491629"/>
                <a:gd name="connsiteX50" fmla="*/ 608838 w 608838"/>
                <a:gd name="connsiteY50" fmla="*/ 491629 h 491629"/>
                <a:gd name="connsiteX51" fmla="*/ 510950 w 608838"/>
                <a:gd name="connsiteY51" fmla="*/ 491629 h 491629"/>
                <a:gd name="connsiteX52" fmla="*/ 510950 w 608838"/>
                <a:gd name="connsiteY52" fmla="*/ 391651 h 491629"/>
                <a:gd name="connsiteX53" fmla="*/ 469401 w 608838"/>
                <a:gd name="connsiteY53" fmla="*/ 391651 h 491629"/>
                <a:gd name="connsiteX54" fmla="*/ 0 w 608838"/>
                <a:gd name="connsiteY54" fmla="*/ 44033 h 491629"/>
                <a:gd name="connsiteX55" fmla="*/ 139437 w 608838"/>
                <a:gd name="connsiteY55" fmla="*/ 44033 h 491629"/>
                <a:gd name="connsiteX56" fmla="*/ 139437 w 608838"/>
                <a:gd name="connsiteY56" fmla="*/ 391651 h 491629"/>
                <a:gd name="connsiteX57" fmla="*/ 97889 w 608838"/>
                <a:gd name="connsiteY57" fmla="*/ 391651 h 491629"/>
                <a:gd name="connsiteX58" fmla="*/ 97889 w 608838"/>
                <a:gd name="connsiteY58" fmla="*/ 491629 h 491629"/>
                <a:gd name="connsiteX59" fmla="*/ 0 w 608838"/>
                <a:gd name="connsiteY59" fmla="*/ 491629 h 491629"/>
                <a:gd name="connsiteX60" fmla="*/ 164558 w 608838"/>
                <a:gd name="connsiteY60" fmla="*/ 0 h 491629"/>
                <a:gd name="connsiteX61" fmla="*/ 444279 w 608838"/>
                <a:gd name="connsiteY61" fmla="*/ 0 h 491629"/>
                <a:gd name="connsiteX62" fmla="*/ 444279 w 608838"/>
                <a:gd name="connsiteY62" fmla="*/ 491629 h 491629"/>
                <a:gd name="connsiteX63" fmla="*/ 336781 w 608838"/>
                <a:gd name="connsiteY63" fmla="*/ 491629 h 491629"/>
                <a:gd name="connsiteX64" fmla="*/ 336781 w 608838"/>
                <a:gd name="connsiteY64" fmla="*/ 381866 h 491629"/>
                <a:gd name="connsiteX65" fmla="*/ 272056 w 608838"/>
                <a:gd name="connsiteY65" fmla="*/ 381866 h 491629"/>
                <a:gd name="connsiteX66" fmla="*/ 272056 w 608838"/>
                <a:gd name="connsiteY66" fmla="*/ 491629 h 491629"/>
                <a:gd name="connsiteX67" fmla="*/ 164558 w 608838"/>
                <a:gd name="connsiteY67" fmla="*/ 491629 h 49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8838" h="491629">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wrap="square" lIns="91428" tIns="45714" rIns="91428" bIns="45714">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zh-CN" altLang="en-US">
                <a:solidFill>
                  <a:srgbClr val="000000"/>
                </a:solidFill>
                <a:latin typeface="印品黑体"/>
                <a:ea typeface="微软雅黑" panose="020B0503020204020204" pitchFamily="34" charset="-122"/>
                <a:cs typeface="+mn-ea"/>
                <a:sym typeface="+mn-lt"/>
              </a:endParaRPr>
            </a:p>
          </p:txBody>
        </p:sp>
        <p:sp>
          <p:nvSpPr>
            <p:cNvPr id="7" name="îŝliḋé"/>
            <p:cNvSpPr/>
            <p:nvPr/>
          </p:nvSpPr>
          <p:spPr bwMode="auto">
            <a:xfrm>
              <a:off x="7097113" y="2690442"/>
              <a:ext cx="401442" cy="357376"/>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bg1"/>
            </a:solidFill>
            <a:ln>
              <a:noFill/>
            </a:ln>
          </p:spPr>
          <p:txBody>
            <a:bodyPr wrap="square" lIns="91428" tIns="45714" rIns="91428" bIns="45714">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endParaRPr lang="zh-CN" altLang="en-US">
                <a:solidFill>
                  <a:srgbClr val="000000"/>
                </a:solidFill>
                <a:latin typeface="印品黑体"/>
                <a:ea typeface="微软雅黑" panose="020B0503020204020204" pitchFamily="34" charset="-122"/>
                <a:cs typeface="+mn-ea"/>
                <a:sym typeface="+mn-lt"/>
              </a:endParaRPr>
            </a:p>
          </p:txBody>
        </p:sp>
      </p:grpSp>
      <p:grpSp>
        <p:nvGrpSpPr>
          <p:cNvPr id="13" name="组合 12"/>
          <p:cNvGrpSpPr/>
          <p:nvPr/>
        </p:nvGrpSpPr>
        <p:grpSpPr>
          <a:xfrm>
            <a:off x="1495017" y="5036492"/>
            <a:ext cx="2457557" cy="682625"/>
            <a:chOff x="845174" y="5121881"/>
            <a:chExt cx="2457877" cy="682714"/>
          </a:xfrm>
        </p:grpSpPr>
        <p:sp>
          <p:nvSpPr>
            <p:cNvPr id="14" name="矩形 13"/>
            <p:cNvSpPr/>
            <p:nvPr/>
          </p:nvSpPr>
          <p:spPr bwMode="auto">
            <a:xfrm>
              <a:off x="845174" y="5461015"/>
              <a:ext cx="2457770" cy="343580"/>
            </a:xfrm>
            <a:prstGeom prst="rect">
              <a:avLst/>
            </a:prstGeom>
          </p:spPr>
          <p:txBody>
            <a:bodyPr wrap="square">
              <a:noAutofit/>
              <a:scene3d>
                <a:camera prst="orthographicFront"/>
                <a:lightRig rig="threePt" dir="t"/>
              </a:scene3d>
              <a:sp3d contourW="12700"/>
            </a:bodyPr>
            <a:lstStyle/>
            <a:p>
              <a:pPr algn="r" defTabSz="457200">
                <a:lnSpc>
                  <a:spcPct val="114000"/>
                </a:lnSpc>
                <a:defRPr/>
              </a:pPr>
              <a:r>
                <a:rPr lang="zh-CN" altLang="en-US" sz="1000" dirty="0">
                  <a:solidFill>
                    <a:schemeClr val="tx1"/>
                  </a:solidFill>
                  <a:latin typeface="印品黑体"/>
                  <a:ea typeface="微软雅黑" panose="020B0503020204020204" pitchFamily="34" charset="-122"/>
                  <a:cs typeface="+mn-ea"/>
                  <a:sym typeface="+mn-lt"/>
                </a:rPr>
                <a:t>每个人都要爱护资产，节约资源</a:t>
              </a:r>
              <a:r>
                <a:rPr lang="en-US" altLang="zh-CN" sz="1000" dirty="0">
                  <a:solidFill>
                    <a:srgbClr val="000000">
                      <a:lumMod val="50000"/>
                      <a:lumOff val="50000"/>
                    </a:srgbClr>
                  </a:solidFill>
                  <a:latin typeface="印品黑体"/>
                  <a:ea typeface="微软雅黑" panose="020B0503020204020204" pitchFamily="34" charset="-122"/>
                  <a:cs typeface="+mn-ea"/>
                  <a:sym typeface="+mn-lt"/>
                </a:rPr>
                <a:t> </a:t>
              </a:r>
              <a:endParaRPr lang="zh-CN" altLang="en-US" sz="10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15" name="文本框 14"/>
            <p:cNvSpPr txBox="1"/>
            <p:nvPr/>
          </p:nvSpPr>
          <p:spPr>
            <a:xfrm>
              <a:off x="1458191" y="5121881"/>
              <a:ext cx="1844860" cy="368348"/>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defTabSz="457200"/>
              <a:r>
                <a:rPr lang="zh-CN" altLang="en-US" sz="1800" dirty="0">
                  <a:solidFill>
                    <a:srgbClr val="000000">
                      <a:lumMod val="85000"/>
                      <a:lumOff val="15000"/>
                    </a:srgbClr>
                  </a:solidFill>
                  <a:latin typeface="印品黑体"/>
                  <a:cs typeface="+mn-ea"/>
                  <a:sym typeface="+mn-lt"/>
                </a:rPr>
                <a:t>资产责任</a:t>
              </a:r>
              <a:endParaRPr lang="zh-CN" altLang="en-US" sz="1800" dirty="0">
                <a:solidFill>
                  <a:srgbClr val="000000">
                    <a:lumMod val="85000"/>
                    <a:lumOff val="15000"/>
                  </a:srgbClr>
                </a:solidFill>
                <a:latin typeface="印品黑体"/>
                <a:cs typeface="+mn-ea"/>
                <a:sym typeface="+mn-lt"/>
              </a:endParaRPr>
            </a:p>
          </p:txBody>
        </p:sp>
      </p:grpSp>
      <p:grpSp>
        <p:nvGrpSpPr>
          <p:cNvPr id="16" name="组合 15"/>
          <p:cNvGrpSpPr/>
          <p:nvPr/>
        </p:nvGrpSpPr>
        <p:grpSpPr>
          <a:xfrm>
            <a:off x="8238470" y="5036492"/>
            <a:ext cx="2457557" cy="985936"/>
            <a:chOff x="820406" y="5121881"/>
            <a:chExt cx="2457877" cy="986065"/>
          </a:xfrm>
        </p:grpSpPr>
        <p:sp>
          <p:nvSpPr>
            <p:cNvPr id="17" name="矩形 16"/>
            <p:cNvSpPr/>
            <p:nvPr/>
          </p:nvSpPr>
          <p:spPr bwMode="auto">
            <a:xfrm>
              <a:off x="820406" y="5491280"/>
              <a:ext cx="2457877" cy="616666"/>
            </a:xfrm>
            <a:prstGeom prst="rect">
              <a:avLst/>
            </a:prstGeom>
          </p:spPr>
          <p:txBody>
            <a:bodyPr wrap="square">
              <a:spAutoFit/>
              <a:scene3d>
                <a:camera prst="orthographicFront"/>
                <a:lightRig rig="threePt" dir="t"/>
              </a:scene3d>
              <a:sp3d contourW="12700"/>
            </a:bodyPr>
            <a:lstStyle/>
            <a:p>
              <a:pPr defTabSz="457200">
                <a:lnSpc>
                  <a:spcPct val="114000"/>
                </a:lnSpc>
                <a:defRPr/>
              </a:pPr>
              <a:r>
                <a:rPr lang="zh-CN" altLang="en-US" sz="1000" dirty="0">
                  <a:solidFill>
                    <a:schemeClr val="tx1"/>
                  </a:solidFill>
                  <a:latin typeface="印品黑体"/>
                  <a:ea typeface="微软雅黑" panose="020B0503020204020204" pitchFamily="34" charset="-122"/>
                  <a:cs typeface="+mn-ea"/>
                  <a:sym typeface="+mn-lt"/>
                </a:rPr>
                <a:t>验收资产需要使用部门、资产管理处、采购科等多部门进行，不是说验收就验收</a:t>
              </a:r>
              <a:endParaRPr lang="zh-CN" altLang="en-US" sz="1000" dirty="0">
                <a:solidFill>
                  <a:schemeClr val="tx1"/>
                </a:solidFill>
                <a:latin typeface="印品黑体"/>
                <a:ea typeface="微软雅黑" panose="020B0503020204020204" pitchFamily="34" charset="-122"/>
                <a:cs typeface="+mn-ea"/>
                <a:sym typeface="+mn-lt"/>
              </a:endParaRPr>
            </a:p>
          </p:txBody>
        </p:sp>
        <p:sp>
          <p:nvSpPr>
            <p:cNvPr id="18" name="文本框 17"/>
            <p:cNvSpPr txBox="1"/>
            <p:nvPr/>
          </p:nvSpPr>
          <p:spPr>
            <a:xfrm>
              <a:off x="845174" y="5121881"/>
              <a:ext cx="1844860" cy="368348"/>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r>
                <a:rPr lang="zh-CN" altLang="en-US" sz="1800" dirty="0">
                  <a:solidFill>
                    <a:srgbClr val="000000">
                      <a:lumMod val="85000"/>
                      <a:lumOff val="15000"/>
                    </a:srgbClr>
                  </a:solidFill>
                  <a:latin typeface="印品黑体"/>
                  <a:cs typeface="+mn-ea"/>
                  <a:sym typeface="+mn-lt"/>
                </a:rPr>
                <a:t>验收资产</a:t>
              </a:r>
              <a:endParaRPr lang="zh-CN" altLang="en-US" sz="1800" dirty="0">
                <a:solidFill>
                  <a:srgbClr val="000000">
                    <a:lumMod val="85000"/>
                    <a:lumOff val="15000"/>
                  </a:srgbClr>
                </a:solidFill>
                <a:latin typeface="印品黑体"/>
                <a:cs typeface="+mn-ea"/>
                <a:sym typeface="+mn-lt"/>
              </a:endParaRPr>
            </a:p>
          </p:txBody>
        </p:sp>
      </p:grpSp>
      <p:grpSp>
        <p:nvGrpSpPr>
          <p:cNvPr id="19" name="组合 18"/>
          <p:cNvGrpSpPr/>
          <p:nvPr/>
        </p:nvGrpSpPr>
        <p:grpSpPr>
          <a:xfrm>
            <a:off x="1402942" y="2355283"/>
            <a:ext cx="2549632" cy="850681"/>
            <a:chOff x="753087" y="5121881"/>
            <a:chExt cx="2549964" cy="850792"/>
          </a:xfrm>
        </p:grpSpPr>
        <p:sp>
          <p:nvSpPr>
            <p:cNvPr id="20" name="矩形 19"/>
            <p:cNvSpPr/>
            <p:nvPr/>
          </p:nvSpPr>
          <p:spPr bwMode="auto">
            <a:xfrm>
              <a:off x="845174" y="5460796"/>
              <a:ext cx="2457877" cy="511877"/>
            </a:xfrm>
            <a:prstGeom prst="rect">
              <a:avLst/>
            </a:prstGeom>
          </p:spPr>
          <p:txBody>
            <a:bodyPr wrap="square">
              <a:spAutoFit/>
              <a:scene3d>
                <a:camera prst="orthographicFront"/>
                <a:lightRig rig="threePt" dir="t"/>
              </a:scene3d>
              <a:sp3d contourW="12700"/>
            </a:bodyPr>
            <a:lstStyle/>
            <a:p>
              <a:pPr algn="r" defTabSz="457200">
                <a:lnSpc>
                  <a:spcPct val="114000"/>
                </a:lnSpc>
                <a:defRPr/>
              </a:pPr>
              <a:r>
                <a:rPr lang="zh-CN" altLang="en-US" sz="1200" dirty="0">
                  <a:solidFill>
                    <a:schemeClr val="tx1"/>
                  </a:solidFill>
                  <a:latin typeface="印品黑体"/>
                  <a:ea typeface="微软雅黑" panose="020B0503020204020204" pitchFamily="34" charset="-122"/>
                  <a:cs typeface="+mn-ea"/>
                  <a:sym typeface="+mn-lt"/>
                </a:rPr>
                <a:t>物资存放</a:t>
              </a:r>
              <a:r>
                <a:rPr lang="en-US" altLang="zh-CN" sz="1200" dirty="0">
                  <a:solidFill>
                    <a:srgbClr val="FF0000"/>
                  </a:solidFill>
                  <a:latin typeface="印品黑体"/>
                  <a:ea typeface="微软雅黑" panose="020B0503020204020204" pitchFamily="34" charset="-122"/>
                  <a:cs typeface="+mn-ea"/>
                  <a:sym typeface="+mn-lt"/>
                </a:rPr>
                <a:t>3</a:t>
              </a:r>
              <a:r>
                <a:rPr lang="zh-CN" altLang="en-US" sz="1200" dirty="0">
                  <a:solidFill>
                    <a:srgbClr val="FF0000"/>
                  </a:solidFill>
                  <a:latin typeface="印品黑体"/>
                  <a:ea typeface="微软雅黑" panose="020B0503020204020204" pitchFamily="34" charset="-122"/>
                  <a:cs typeface="+mn-ea"/>
                  <a:sym typeface="+mn-lt"/>
                </a:rPr>
                <a:t>天</a:t>
              </a:r>
              <a:r>
                <a:rPr lang="zh-CN" altLang="en-US" sz="1200" dirty="0">
                  <a:solidFill>
                    <a:schemeClr val="tx1"/>
                  </a:solidFill>
                  <a:latin typeface="印品黑体"/>
                  <a:ea typeface="微软雅黑" panose="020B0503020204020204" pitchFamily="34" charset="-122"/>
                  <a:cs typeface="+mn-ea"/>
                  <a:sym typeface="+mn-lt"/>
                </a:rPr>
                <a:t>，不办理出库领取，将发放给需要的部门</a:t>
              </a:r>
              <a:r>
                <a:rPr lang="en-US" altLang="zh-CN" sz="1000" dirty="0">
                  <a:solidFill>
                    <a:srgbClr val="000000">
                      <a:lumMod val="50000"/>
                      <a:lumOff val="50000"/>
                    </a:srgbClr>
                  </a:solidFill>
                  <a:latin typeface="印品黑体"/>
                  <a:ea typeface="微软雅黑" panose="020B0503020204020204" pitchFamily="34" charset="-122"/>
                  <a:cs typeface="+mn-ea"/>
                  <a:sym typeface="+mn-lt"/>
                </a:rPr>
                <a:t>   </a:t>
              </a:r>
              <a:endParaRPr lang="zh-CN" altLang="en-US" sz="10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21" name="文本框 20"/>
            <p:cNvSpPr txBox="1"/>
            <p:nvPr/>
          </p:nvSpPr>
          <p:spPr>
            <a:xfrm>
              <a:off x="753087" y="5121881"/>
              <a:ext cx="2549857" cy="368348"/>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defTabSz="457200"/>
              <a:r>
                <a:rPr lang="zh-CN" altLang="en-US" sz="1800" dirty="0">
                  <a:solidFill>
                    <a:srgbClr val="000000">
                      <a:lumMod val="85000"/>
                      <a:lumOff val="15000"/>
                    </a:srgbClr>
                  </a:solidFill>
                  <a:latin typeface="印品黑体"/>
                  <a:cs typeface="+mn-ea"/>
                  <a:sym typeface="+mn-lt"/>
                </a:rPr>
                <a:t>物资存放</a:t>
              </a:r>
              <a:endParaRPr lang="zh-CN" altLang="en-US" sz="1800" dirty="0">
                <a:solidFill>
                  <a:srgbClr val="000000">
                    <a:lumMod val="85000"/>
                    <a:lumOff val="15000"/>
                  </a:srgbClr>
                </a:solidFill>
                <a:latin typeface="印品黑体"/>
                <a:cs typeface="+mn-ea"/>
                <a:sym typeface="+mn-lt"/>
              </a:endParaRPr>
            </a:p>
          </p:txBody>
        </p:sp>
      </p:grpSp>
      <p:grpSp>
        <p:nvGrpSpPr>
          <p:cNvPr id="22" name="组合 21"/>
          <p:cNvGrpSpPr/>
          <p:nvPr/>
        </p:nvGrpSpPr>
        <p:grpSpPr>
          <a:xfrm>
            <a:off x="8263235" y="2355283"/>
            <a:ext cx="2457557" cy="604936"/>
            <a:chOff x="845174" y="5121881"/>
            <a:chExt cx="2457877" cy="605015"/>
          </a:xfrm>
        </p:grpSpPr>
        <p:sp>
          <p:nvSpPr>
            <p:cNvPr id="23" name="矩形 22"/>
            <p:cNvSpPr/>
            <p:nvPr/>
          </p:nvSpPr>
          <p:spPr bwMode="auto">
            <a:xfrm>
              <a:off x="845174" y="5460796"/>
              <a:ext cx="2457877" cy="266100"/>
            </a:xfrm>
            <a:prstGeom prst="rect">
              <a:avLst/>
            </a:prstGeom>
          </p:spPr>
          <p:txBody>
            <a:bodyPr wrap="square">
              <a:spAutoFit/>
              <a:scene3d>
                <a:camera prst="orthographicFront"/>
                <a:lightRig rig="threePt" dir="t"/>
              </a:scene3d>
              <a:sp3d contourW="12700"/>
            </a:bodyPr>
            <a:lstStyle/>
            <a:p>
              <a:pPr defTabSz="457200">
                <a:lnSpc>
                  <a:spcPct val="114000"/>
                </a:lnSpc>
                <a:defRPr/>
              </a:pPr>
              <a:r>
                <a:rPr lang="en-US" altLang="zh-CN" sz="1000" dirty="0">
                  <a:solidFill>
                    <a:schemeClr val="tx1"/>
                  </a:solidFill>
                  <a:latin typeface="印品黑体"/>
                  <a:ea typeface="微软雅黑" panose="020B0503020204020204" pitchFamily="34" charset="-122"/>
                  <a:cs typeface="+mn-ea"/>
                  <a:sym typeface="+mn-lt"/>
                </a:rPr>
                <a:t>500</a:t>
              </a:r>
              <a:r>
                <a:rPr lang="zh-CN" altLang="en-US" sz="1000" dirty="0">
                  <a:solidFill>
                    <a:schemeClr val="tx1"/>
                  </a:solidFill>
                  <a:latin typeface="印品黑体"/>
                  <a:ea typeface="微软雅黑" panose="020B0503020204020204" pitchFamily="34" charset="-122"/>
                  <a:cs typeface="+mn-ea"/>
                  <a:sym typeface="+mn-lt"/>
                </a:rPr>
                <a:t>以内打需购单，</a:t>
              </a:r>
              <a:r>
                <a:rPr lang="en-US" altLang="zh-CN" sz="1000" dirty="0">
                  <a:solidFill>
                    <a:schemeClr val="tx1"/>
                  </a:solidFill>
                  <a:latin typeface="印品黑体"/>
                  <a:ea typeface="微软雅黑" panose="020B0503020204020204" pitchFamily="34" charset="-122"/>
                  <a:cs typeface="+mn-ea"/>
                  <a:sym typeface="+mn-lt"/>
                </a:rPr>
                <a:t>500</a:t>
              </a:r>
              <a:r>
                <a:rPr lang="zh-CN" altLang="en-US" sz="1000" dirty="0">
                  <a:solidFill>
                    <a:schemeClr val="tx1"/>
                  </a:solidFill>
                  <a:latin typeface="印品黑体"/>
                  <a:ea typeface="微软雅黑" panose="020B0503020204020204" pitchFamily="34" charset="-122"/>
                  <a:cs typeface="+mn-ea"/>
                  <a:sym typeface="+mn-lt"/>
                </a:rPr>
                <a:t>以上打签呈</a:t>
              </a:r>
              <a:r>
                <a:rPr lang="en-US" altLang="zh-CN" sz="1000" dirty="0">
                  <a:solidFill>
                    <a:schemeClr val="tx1"/>
                  </a:solidFill>
                  <a:latin typeface="印品黑体"/>
                  <a:ea typeface="微软雅黑" panose="020B0503020204020204" pitchFamily="34" charset="-122"/>
                  <a:cs typeface="+mn-ea"/>
                  <a:sym typeface="+mn-lt"/>
                </a:rPr>
                <a:t> </a:t>
              </a:r>
              <a:endParaRPr lang="en-US" altLang="zh-CN" sz="1000" dirty="0">
                <a:solidFill>
                  <a:schemeClr val="tx1"/>
                </a:solidFill>
                <a:latin typeface="印品黑体"/>
                <a:ea typeface="微软雅黑" panose="020B0503020204020204" pitchFamily="34" charset="-122"/>
                <a:cs typeface="+mn-ea"/>
                <a:sym typeface="+mn-lt"/>
              </a:endParaRPr>
            </a:p>
          </p:txBody>
        </p:sp>
        <p:sp>
          <p:nvSpPr>
            <p:cNvPr id="24" name="文本框 23"/>
            <p:cNvSpPr txBox="1"/>
            <p:nvPr/>
          </p:nvSpPr>
          <p:spPr>
            <a:xfrm>
              <a:off x="845174" y="5121881"/>
              <a:ext cx="1844860" cy="368348"/>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r>
                <a:rPr lang="zh-CN" altLang="en-US" sz="1800" dirty="0">
                  <a:solidFill>
                    <a:srgbClr val="000000">
                      <a:lumMod val="85000"/>
                      <a:lumOff val="15000"/>
                    </a:srgbClr>
                  </a:solidFill>
                  <a:latin typeface="印品黑体"/>
                  <a:cs typeface="+mn-ea"/>
                  <a:sym typeface="+mn-lt"/>
                </a:rPr>
                <a:t>买东西</a:t>
              </a:r>
              <a:endParaRPr lang="zh-CN" altLang="en-US" sz="1800" dirty="0">
                <a:solidFill>
                  <a:srgbClr val="000000">
                    <a:lumMod val="85000"/>
                    <a:lumOff val="15000"/>
                  </a:srgbClr>
                </a:solidFill>
                <a:latin typeface="印品黑体"/>
                <a:cs typeface="+mn-ea"/>
                <a:sym typeface="+mn-lt"/>
              </a:endParaRPr>
            </a:p>
          </p:txBody>
        </p:sp>
      </p:grpSp>
      <p:cxnSp>
        <p:nvCxnSpPr>
          <p:cNvPr id="25" name="直接连接符 24"/>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27" name="文本框 26"/>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其他事项</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28" name="图片 27"/>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29" name="图片 28"/>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042" y="2152833"/>
            <a:ext cx="3704743" cy="1833323"/>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3" name="矩形 2"/>
          <p:cNvSpPr/>
          <p:nvPr/>
        </p:nvSpPr>
        <p:spPr>
          <a:xfrm>
            <a:off x="7466628" y="4021077"/>
            <a:ext cx="3704743" cy="1833323"/>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grpSp>
        <p:nvGrpSpPr>
          <p:cNvPr id="4" name="组合 3"/>
          <p:cNvGrpSpPr/>
          <p:nvPr/>
        </p:nvGrpSpPr>
        <p:grpSpPr>
          <a:xfrm>
            <a:off x="5167700" y="2455990"/>
            <a:ext cx="4953635" cy="1198880"/>
            <a:chOff x="845173" y="5121881"/>
            <a:chExt cx="4954280" cy="1199036"/>
          </a:xfrm>
        </p:grpSpPr>
        <p:sp>
          <p:nvSpPr>
            <p:cNvPr id="5" name="矩形 4"/>
            <p:cNvSpPr/>
            <p:nvPr/>
          </p:nvSpPr>
          <p:spPr bwMode="auto">
            <a:xfrm>
              <a:off x="845173" y="5460796"/>
              <a:ext cx="4880502" cy="368348"/>
            </a:xfrm>
            <a:prstGeom prst="rect">
              <a:avLst/>
            </a:prstGeom>
          </p:spPr>
          <p:txBody>
            <a:bodyPr wrap="square">
              <a:spAutoFit/>
              <a:scene3d>
                <a:camera prst="orthographicFront"/>
                <a:lightRig rig="threePt" dir="t"/>
              </a:scene3d>
              <a:sp3d contourW="12700"/>
            </a:bodyPr>
            <a:lstStyle/>
            <a:p>
              <a:pPr defTabSz="457200">
                <a:lnSpc>
                  <a:spcPct val="150000"/>
                </a:lnSpc>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6" name="文本框 5"/>
            <p:cNvSpPr txBox="1"/>
            <p:nvPr/>
          </p:nvSpPr>
          <p:spPr>
            <a:xfrm>
              <a:off x="845173" y="5121881"/>
              <a:ext cx="4954280" cy="1199036"/>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r>
                <a:rPr lang="zh-CN" altLang="en-US" sz="1800" dirty="0">
                  <a:solidFill>
                    <a:srgbClr val="000000">
                      <a:lumMod val="85000"/>
                      <a:lumOff val="15000"/>
                    </a:srgbClr>
                  </a:solidFill>
                  <a:latin typeface="印品黑体"/>
                  <a:cs typeface="+mn-ea"/>
                  <a:sym typeface="+mn-lt"/>
                </a:rPr>
                <a:t>集采办公用品：每学期期末统计下学期办公所需耗材，各单位根据自身实际需求，按照我处提供的集采清单，进行申报。</a:t>
              </a:r>
              <a:endParaRPr lang="zh-CN" altLang="en-US" sz="1800" dirty="0">
                <a:solidFill>
                  <a:srgbClr val="000000">
                    <a:lumMod val="85000"/>
                    <a:lumOff val="15000"/>
                  </a:srgbClr>
                </a:solidFill>
                <a:latin typeface="印品黑体"/>
                <a:cs typeface="+mn-ea"/>
                <a:sym typeface="+mn-lt"/>
              </a:endParaRPr>
            </a:p>
          </p:txBody>
        </p:sp>
      </p:grpSp>
      <p:grpSp>
        <p:nvGrpSpPr>
          <p:cNvPr id="7" name="组合 6"/>
          <p:cNvGrpSpPr/>
          <p:nvPr/>
        </p:nvGrpSpPr>
        <p:grpSpPr>
          <a:xfrm>
            <a:off x="2062263" y="4324234"/>
            <a:ext cx="4895107" cy="1983739"/>
            <a:chOff x="829931" y="5121881"/>
            <a:chExt cx="4895744" cy="1983998"/>
          </a:xfrm>
        </p:grpSpPr>
        <p:sp>
          <p:nvSpPr>
            <p:cNvPr id="8" name="矩形 7"/>
            <p:cNvSpPr/>
            <p:nvPr/>
          </p:nvSpPr>
          <p:spPr bwMode="auto">
            <a:xfrm>
              <a:off x="829931" y="5523888"/>
              <a:ext cx="4880610" cy="1581991"/>
            </a:xfrm>
            <a:prstGeom prst="rect">
              <a:avLst/>
            </a:prstGeom>
          </p:spPr>
          <p:txBody>
            <a:bodyPr wrap="square">
              <a:noAutofit/>
              <a:scene3d>
                <a:camera prst="orthographicFront"/>
                <a:lightRig rig="threePt" dir="t"/>
              </a:scene3d>
              <a:sp3d contourW="12700"/>
            </a:bodyPr>
            <a:lstStyle/>
            <a:p>
              <a:pPr algn="l" defTabSz="457200">
                <a:lnSpc>
                  <a:spcPct val="150000"/>
                </a:lnSpc>
              </a:pPr>
              <a:r>
                <a:rPr lang="zh-CN" altLang="en-US" sz="1600" dirty="0">
                  <a:solidFill>
                    <a:schemeClr val="tx1"/>
                  </a:solidFill>
                  <a:latin typeface="印品黑体"/>
                  <a:ea typeface="微软雅黑" panose="020B0503020204020204" pitchFamily="34" charset="-122"/>
                  <a:cs typeface="+mn-ea"/>
                  <a:sym typeface="+mn-lt"/>
                </a:rPr>
                <a:t>注意事项：</a:t>
              </a:r>
              <a:endParaRPr lang="zh-CN" altLang="en-US" sz="1600" dirty="0">
                <a:solidFill>
                  <a:schemeClr val="tx1"/>
                </a:solidFill>
                <a:latin typeface="印品黑体"/>
                <a:ea typeface="微软雅黑" panose="020B0503020204020204" pitchFamily="34" charset="-122"/>
                <a:cs typeface="+mn-ea"/>
                <a:sym typeface="+mn-lt"/>
              </a:endParaRPr>
            </a:p>
            <a:p>
              <a:pPr algn="l" defTabSz="457200">
                <a:lnSpc>
                  <a:spcPct val="150000"/>
                </a:lnSpc>
              </a:pPr>
              <a:r>
                <a:rPr lang="zh-CN" altLang="en-US" sz="1600" dirty="0">
                  <a:solidFill>
                    <a:schemeClr val="tx1"/>
                  </a:solidFill>
                  <a:latin typeface="印品黑体"/>
                  <a:ea typeface="微软雅黑" panose="020B0503020204020204" pitchFamily="34" charset="-122"/>
                  <a:cs typeface="+mn-ea"/>
                  <a:sym typeface="+mn-lt"/>
                </a:rPr>
                <a:t>不在集采清单里的物资，例如：本学期碳粉不在清单内，即使添加到单位集采清单里也无法采买。</a:t>
              </a:r>
              <a:r>
                <a:rPr lang="en-US" altLang="zh-CN" sz="1200" dirty="0">
                  <a:solidFill>
                    <a:srgbClr val="000000">
                      <a:lumMod val="50000"/>
                      <a:lumOff val="50000"/>
                    </a:srgbClr>
                  </a:solidFill>
                  <a:latin typeface="印品黑体"/>
                  <a:ea typeface="微软雅黑" panose="020B0503020204020204" pitchFamily="34" charset="-122"/>
                  <a:cs typeface="+mn-ea"/>
                  <a:sym typeface="+mn-lt"/>
                </a:rPr>
                <a:t> </a:t>
              </a: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9" name="文本框 8"/>
            <p:cNvSpPr txBox="1"/>
            <p:nvPr/>
          </p:nvSpPr>
          <p:spPr>
            <a:xfrm>
              <a:off x="3880815" y="5121881"/>
              <a:ext cx="1844860" cy="368348"/>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defTabSz="457200"/>
              <a:endParaRPr lang="zh-CN" altLang="en-US" sz="1800" dirty="0">
                <a:solidFill>
                  <a:srgbClr val="000000">
                    <a:lumMod val="85000"/>
                    <a:lumOff val="15000"/>
                  </a:srgbClr>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3"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集采办公用品</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4"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5" cstate="screen"/>
          <a:srcRect/>
          <a:stretch>
            <a:fillRect/>
          </a:stretch>
        </p:blipFill>
        <p:spPr>
          <a:xfrm rot="16200000">
            <a:off x="10421098" y="224729"/>
            <a:ext cx="721265" cy="5536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7923768" y="292616"/>
            <a:ext cx="4266644" cy="4893070"/>
          </a:xfrm>
          <a:prstGeom prst="rect">
            <a:avLst/>
          </a:prstGeom>
        </p:spPr>
      </p:pic>
      <p:pic>
        <p:nvPicPr>
          <p:cNvPr id="9" name="图片 8"/>
          <p:cNvPicPr>
            <a:picLocks noChangeAspect="1"/>
          </p:cNvPicPr>
          <p:nvPr/>
        </p:nvPicPr>
        <p:blipFill>
          <a:blip r:embed="rId2" cstate="screen"/>
          <a:stretch>
            <a:fillRect/>
          </a:stretch>
        </p:blipFill>
        <p:spPr>
          <a:xfrm>
            <a:off x="395188" y="470111"/>
            <a:ext cx="5693924" cy="4648463"/>
          </a:xfrm>
          <a:prstGeom prst="rect">
            <a:avLst/>
          </a:prstGeom>
        </p:spPr>
      </p:pic>
      <p:sp>
        <p:nvSpPr>
          <p:cNvPr id="10" name="矩形 9"/>
          <p:cNvSpPr/>
          <p:nvPr/>
        </p:nvSpPr>
        <p:spPr>
          <a:xfrm>
            <a:off x="1988688" y="1240"/>
            <a:ext cx="2066910" cy="405712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pic>
        <p:nvPicPr>
          <p:cNvPr id="5" name="图片 4"/>
          <p:cNvPicPr>
            <a:picLocks noChangeAspect="1"/>
          </p:cNvPicPr>
          <p:nvPr/>
        </p:nvPicPr>
        <p:blipFill>
          <a:blip r:embed="rId4"/>
          <a:stretch>
            <a:fillRect/>
          </a:stretch>
        </p:blipFill>
        <p:spPr>
          <a:xfrm>
            <a:off x="7669913" y="3810808"/>
            <a:ext cx="3014461" cy="2660182"/>
          </a:xfrm>
          <a:prstGeom prst="rect">
            <a:avLst/>
          </a:prstGeom>
        </p:spPr>
      </p:pic>
      <p:sp>
        <p:nvSpPr>
          <p:cNvPr id="11" name="文本框 10"/>
          <p:cNvSpPr txBox="1"/>
          <p:nvPr/>
        </p:nvSpPr>
        <p:spPr>
          <a:xfrm>
            <a:off x="4420245" y="1622999"/>
            <a:ext cx="5693924" cy="1107852"/>
          </a:xfrm>
          <a:prstGeom prst="rect">
            <a:avLst/>
          </a:prstGeom>
          <a:noFill/>
        </p:spPr>
        <p:txBody>
          <a:bodyPr wrap="square" rtlCol="0">
            <a:spAutoFit/>
            <a:scene3d>
              <a:camera prst="orthographicFront"/>
              <a:lightRig rig="threePt" dir="t"/>
            </a:scene3d>
            <a:sp3d contourW="12700"/>
          </a:bodyPr>
          <a:lstStyle/>
          <a:p>
            <a:pPr algn="dist" defTabSz="457200"/>
            <a:r>
              <a:rPr lang="zh-CN" altLang="en-US" sz="6600" dirty="0">
                <a:blipFill dpi="0" rotWithShape="1">
                  <a:blip r:embed="rId5"/>
                  <a:srcRect/>
                  <a:tile tx="-234950" ty="-450850" sx="100000" sy="100000" flip="none" algn="t"/>
                </a:blipFill>
                <a:latin typeface="字魂35号-经典雅黑" panose="02000000000000000000" pitchFamily="2" charset="-122"/>
                <a:ea typeface="字魂35号-经典雅黑" panose="02000000000000000000" pitchFamily="2" charset="-122"/>
                <a:cs typeface="+mn-ea"/>
                <a:sym typeface="+mn-lt"/>
              </a:rPr>
              <a:t>感谢您的观看</a:t>
            </a:r>
            <a:endParaRPr lang="zh-CN" altLang="en-US" sz="6600" dirty="0">
              <a:blipFill dpi="0" rotWithShape="1">
                <a:blip r:embed="rId5"/>
                <a:srcRect/>
                <a:tile tx="-234950" ty="-450850" sx="100000" sy="100000" flip="none" algn="t"/>
              </a:blipFill>
              <a:latin typeface="字魂35号-经典雅黑" panose="02000000000000000000" pitchFamily="2" charset="-122"/>
              <a:ea typeface="字魂35号-经典雅黑" panose="02000000000000000000" pitchFamily="2" charset="-122"/>
              <a:cs typeface="+mn-ea"/>
              <a:sym typeface="+mn-lt"/>
            </a:endParaRPr>
          </a:p>
        </p:txBody>
      </p:sp>
      <p:sp>
        <p:nvSpPr>
          <p:cNvPr id="16" name="文本框 15"/>
          <p:cNvSpPr txBox="1"/>
          <p:nvPr/>
        </p:nvSpPr>
        <p:spPr>
          <a:xfrm>
            <a:off x="4420245" y="2753608"/>
            <a:ext cx="5693924"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blipFill dpi="0" rotWithShape="1">
                  <a:blip r:embed="rId5"/>
                  <a:srcRect/>
                  <a:tile tx="-234950" ty="-450850" sx="100000" sy="100000" flip="none" algn="t"/>
                </a:blipFill>
                <a:latin typeface="印品黑体"/>
                <a:ea typeface="微软雅黑" panose="020B0503020204020204" pitchFamily="34" charset="-122"/>
                <a:cs typeface="+mn-ea"/>
                <a:sym typeface="+mn-lt"/>
              </a:rPr>
              <a:t>资产仓库工作流程培训</a:t>
            </a:r>
            <a:endParaRPr lang="zh-CN" altLang="en-US" sz="2800" dirty="0">
              <a:blipFill dpi="0" rotWithShape="1">
                <a:blip r:embed="rId5"/>
                <a:srcRect/>
                <a:tile tx="-234950" ty="-450850" sx="100000" sy="100000" flip="none" algn="t"/>
              </a:blipFill>
              <a:latin typeface="印品黑体"/>
              <a:ea typeface="微软雅黑" panose="020B0503020204020204" pitchFamily="34" charset="-122"/>
              <a:cs typeface="+mn-ea"/>
              <a:sym typeface="+mn-lt"/>
            </a:endParaRPr>
          </a:p>
        </p:txBody>
      </p:sp>
      <p:sp>
        <p:nvSpPr>
          <p:cNvPr id="17" name="文本框 16"/>
          <p:cNvSpPr txBox="1"/>
          <p:nvPr/>
        </p:nvSpPr>
        <p:spPr>
          <a:xfrm>
            <a:off x="2333173" y="692720"/>
            <a:ext cx="1377939" cy="3178175"/>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zh-CN" altLang="en-US" sz="8800" dirty="0">
                <a:solidFill>
                  <a:srgbClr val="FFFFFF"/>
                </a:solidFill>
                <a:latin typeface="字魂35号-经典雅黑" panose="02000000000000000000" pitchFamily="2" charset="-122"/>
                <a:ea typeface="字魂35号-经典雅黑" panose="02000000000000000000" pitchFamily="2" charset="-122"/>
                <a:cs typeface="+mn-ea"/>
                <a:sym typeface="+mn-lt"/>
              </a:rPr>
              <a:t>资产</a:t>
            </a:r>
            <a:endParaRPr lang="zh-CN" altLang="en-US" sz="8800" dirty="0">
              <a:solidFill>
                <a:srgbClr val="FFFFFF"/>
              </a:solidFill>
              <a:latin typeface="字魂35号-经典雅黑" panose="02000000000000000000" pitchFamily="2" charset="-122"/>
              <a:ea typeface="字魂35号-经典雅黑" panose="02000000000000000000" pitchFamily="2" charset="-122"/>
              <a:cs typeface="+mn-ea"/>
              <a:sym typeface="+mn-lt"/>
            </a:endParaRPr>
          </a:p>
        </p:txBody>
      </p:sp>
      <p:sp>
        <p:nvSpPr>
          <p:cNvPr id="18" name="矩形 17"/>
          <p:cNvSpPr/>
          <p:nvPr/>
        </p:nvSpPr>
        <p:spPr bwMode="auto">
          <a:xfrm>
            <a:off x="1988688" y="4231984"/>
            <a:ext cx="2912874" cy="692087"/>
          </a:xfrm>
          <a:prstGeom prst="rect">
            <a:avLst/>
          </a:prstGeom>
        </p:spPr>
        <p:txBody>
          <a:bodyPr wrap="square">
            <a:spAutoFit/>
            <a:scene3d>
              <a:camera prst="orthographicFront"/>
              <a:lightRig rig="threePt" dir="t"/>
            </a:scene3d>
            <a:sp3d contourW="12700"/>
          </a:bodyPr>
          <a:lstStyle/>
          <a:p>
            <a:pPr defTabSz="457200">
              <a:lnSpc>
                <a:spcPct val="125000"/>
              </a:lnSpc>
              <a:defRPr/>
            </a:pPr>
            <a:r>
              <a:rPr lang="en-US" altLang="zh-CN" sz="800" dirty="0">
                <a:solidFill>
                  <a:srgbClr val="000000">
                    <a:lumMod val="50000"/>
                    <a:lumOff val="50000"/>
                  </a:srgbClr>
                </a:solidFill>
                <a:latin typeface="印品黑体"/>
                <a:ea typeface="微软雅黑" panose="020B0503020204020204" pitchFamily="34" charset="-122"/>
                <a:cs typeface="+mn-ea"/>
                <a:sym typeface="+mn-lt"/>
              </a:rPr>
              <a:t>This template is exclusively designed by 1PPT creative, and copyrights belong to 1PPT This template is exclusively designed by 1PPT creative, and copyrights belong to 1PPT </a:t>
            </a:r>
            <a:endParaRPr lang="en-US" altLang="zh-CN" sz="800" dirty="0">
              <a:solidFill>
                <a:srgbClr val="000000">
                  <a:lumMod val="50000"/>
                  <a:lumOff val="50000"/>
                </a:srgbClr>
              </a:solidFill>
              <a:latin typeface="印品黑体"/>
              <a:ea typeface="微软雅黑" panose="020B0503020204020204" pitchFamily="34" charset="-122"/>
              <a:cs typeface="+mn-ea"/>
              <a:sym typeface="+mn-lt"/>
            </a:endParaRPr>
          </a:p>
        </p:txBody>
      </p:sp>
      <p:sp>
        <p:nvSpPr>
          <p:cNvPr id="19" name="文本框 18"/>
          <p:cNvSpPr txBox="1"/>
          <p:nvPr/>
        </p:nvSpPr>
        <p:spPr>
          <a:xfrm>
            <a:off x="4420245" y="3372609"/>
            <a:ext cx="1776548" cy="337185"/>
          </a:xfrm>
          <a:prstGeom prst="rect">
            <a:avLst/>
          </a:prstGeom>
          <a:noFill/>
        </p:spPr>
        <p:txBody>
          <a:bodyPr wrap="square" rtlCol="0">
            <a:spAutoFit/>
            <a:scene3d>
              <a:camera prst="orthographicFront"/>
              <a:lightRig rig="threePt" dir="t"/>
            </a:scene3d>
            <a:sp3d contourW="12700"/>
          </a:bodyPr>
          <a:lstStyle/>
          <a:p>
            <a:pPr defTabSz="457200"/>
            <a:r>
              <a:rPr lang="zh-CN" altLang="en-US" sz="1600" dirty="0">
                <a:solidFill>
                  <a:srgbClr val="000000">
                    <a:lumMod val="75000"/>
                    <a:lumOff val="25000"/>
                  </a:srgbClr>
                </a:solidFill>
                <a:latin typeface="印品黑体"/>
                <a:ea typeface="微软雅黑" panose="020B0503020204020204" pitchFamily="34" charset="-122"/>
                <a:cs typeface="+mn-ea"/>
                <a:sym typeface="+mn-lt"/>
              </a:rPr>
              <a:t>讲师：</a:t>
            </a:r>
            <a:r>
              <a:rPr lang="zh-CN" sz="1600" dirty="0">
                <a:solidFill>
                  <a:srgbClr val="000000">
                    <a:lumMod val="75000"/>
                    <a:lumOff val="25000"/>
                  </a:srgbClr>
                </a:solidFill>
                <a:latin typeface="印品黑体"/>
                <a:ea typeface="微软雅黑" panose="020B0503020204020204" pitchFamily="34" charset="-122"/>
                <a:cs typeface="+mn-ea"/>
                <a:sym typeface="+mn-lt"/>
              </a:rPr>
              <a:t>钟明宝</a:t>
            </a:r>
            <a:endParaRPr lang="zh-CN" sz="1600" dirty="0">
              <a:solidFill>
                <a:srgbClr val="000000">
                  <a:lumMod val="75000"/>
                  <a:lumOff val="25000"/>
                </a:srgbClr>
              </a:solidFill>
              <a:latin typeface="印品黑体"/>
              <a:ea typeface="微软雅黑" panose="020B0503020204020204" pitchFamily="34" charset="-122"/>
              <a:cs typeface="+mn-ea"/>
              <a:sym typeface="+mn-lt"/>
            </a:endParaRPr>
          </a:p>
        </p:txBody>
      </p:sp>
      <p:sp>
        <p:nvSpPr>
          <p:cNvPr id="20" name="文本框 19"/>
          <p:cNvSpPr txBox="1"/>
          <p:nvPr/>
        </p:nvSpPr>
        <p:spPr>
          <a:xfrm>
            <a:off x="6020293" y="3372609"/>
            <a:ext cx="2347917" cy="337185"/>
          </a:xfrm>
          <a:prstGeom prst="rect">
            <a:avLst/>
          </a:prstGeom>
          <a:noFill/>
        </p:spPr>
        <p:txBody>
          <a:bodyPr wrap="square" rtlCol="0">
            <a:spAutoFit/>
            <a:scene3d>
              <a:camera prst="orthographicFront"/>
              <a:lightRig rig="threePt" dir="t"/>
            </a:scene3d>
            <a:sp3d contourW="12700"/>
          </a:bodyPr>
          <a:lstStyle/>
          <a:p>
            <a:pPr defTabSz="457200"/>
            <a:r>
              <a:rPr lang="zh-CN" altLang="en-US" sz="1600" dirty="0">
                <a:solidFill>
                  <a:srgbClr val="000000">
                    <a:lumMod val="75000"/>
                    <a:lumOff val="25000"/>
                  </a:srgbClr>
                </a:solidFill>
                <a:latin typeface="印品黑体"/>
                <a:ea typeface="微软雅黑" panose="020B0503020204020204" pitchFamily="34" charset="-122"/>
                <a:cs typeface="+mn-ea"/>
                <a:sym typeface="+mn-lt"/>
              </a:rPr>
              <a:t>时间：</a:t>
            </a:r>
            <a:r>
              <a:rPr lang="en-US" altLang="zh-CN" sz="1600" dirty="0">
                <a:solidFill>
                  <a:srgbClr val="000000">
                    <a:lumMod val="75000"/>
                    <a:lumOff val="25000"/>
                  </a:srgbClr>
                </a:solidFill>
                <a:latin typeface="印品黑体"/>
                <a:ea typeface="微软雅黑" panose="020B0503020204020204" pitchFamily="34" charset="-122"/>
                <a:cs typeface="+mn-ea"/>
                <a:sym typeface="+mn-lt"/>
              </a:rPr>
              <a:t>2023.4</a:t>
            </a:r>
            <a:endParaRPr lang="zh-CN" altLang="en-US" sz="1600" dirty="0">
              <a:solidFill>
                <a:srgbClr val="000000">
                  <a:lumMod val="75000"/>
                  <a:lumOff val="25000"/>
                </a:srgbClr>
              </a:solidFill>
              <a:latin typeface="印品黑体"/>
              <a:ea typeface="微软雅黑" panose="020B0503020204020204" pitchFamily="34" charset="-122"/>
              <a:cs typeface="+mn-ea"/>
              <a:sym typeface="+mn-lt"/>
            </a:endParaRPr>
          </a:p>
        </p:txBody>
      </p:sp>
      <p:sp>
        <p:nvSpPr>
          <p:cNvPr id="3" name="TextBox 9"/>
          <p:cNvSpPr txBox="1"/>
          <p:nvPr/>
        </p:nvSpPr>
        <p:spPr>
          <a:xfrm>
            <a:off x="719343" y="6389476"/>
            <a:ext cx="453592" cy="118415"/>
          </a:xfrm>
          <a:prstGeom prst="rect">
            <a:avLst/>
          </a:prstGeom>
          <a:noFill/>
        </p:spPr>
        <p:txBody>
          <a:bodyPr wrap="square" rtlCol="0">
            <a:spAutoFit/>
          </a:bodyPr>
          <a:lstStyle/>
          <a:p>
            <a:pPr defTabSz="914400">
              <a:lnSpc>
                <a:spcPct val="200000"/>
              </a:lnSpc>
            </a:pPr>
            <a:r>
              <a:rPr lang="en-US" altLang="zh-CN" sz="100" dirty="0">
                <a:solidFill>
                  <a:srgbClr val="FFFFFF">
                    <a:lumMod val="95000"/>
                  </a:srgbClr>
                </a:solidFill>
                <a:latin typeface="微软雅黑" panose="020B0503020204020204" pitchFamily="34" charset="-122"/>
                <a:ea typeface="微软雅黑" panose="020B0503020204020204" pitchFamily="34" charset="-122"/>
              </a:rPr>
              <a:t>PPT</a:t>
            </a:r>
            <a:r>
              <a:rPr lang="zh-CN" altLang="en-US" sz="100" dirty="0">
                <a:solidFill>
                  <a:srgbClr val="FFFFFF">
                    <a:lumMod val="95000"/>
                  </a:srgbClr>
                </a:solidFill>
                <a:latin typeface="微软雅黑" panose="020B0503020204020204" pitchFamily="34" charset="-122"/>
                <a:ea typeface="微软雅黑" panose="020B0503020204020204" pitchFamily="34" charset="-122"/>
              </a:rPr>
              <a:t>下载 </a:t>
            </a:r>
            <a:r>
              <a:rPr lang="en-US" altLang="zh-CN" sz="100" dirty="0">
                <a:solidFill>
                  <a:srgbClr val="FFFFFF">
                    <a:lumMod val="95000"/>
                  </a:srgbClr>
                </a:solidFill>
                <a:latin typeface="微软雅黑" panose="020B0503020204020204" pitchFamily="34" charset="-122"/>
                <a:ea typeface="微软雅黑" panose="020B0503020204020204" pitchFamily="34" charset="-122"/>
              </a:rPr>
              <a:t>http://www.1ppt.com/xiazai/</a:t>
            </a:r>
            <a:endParaRPr lang="en-US" altLang="zh-CN" sz="100" dirty="0">
              <a:solidFill>
                <a:srgbClr val="FFFFFF">
                  <a:lumMod val="9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23768" y="292616"/>
            <a:ext cx="4266644" cy="4893070"/>
          </a:xfrm>
          <a:prstGeom prst="rect">
            <a:avLst/>
          </a:prstGeom>
        </p:spPr>
      </p:pic>
      <p:pic>
        <p:nvPicPr>
          <p:cNvPr id="3" name="图片 2"/>
          <p:cNvPicPr>
            <a:picLocks noChangeAspect="1"/>
          </p:cNvPicPr>
          <p:nvPr/>
        </p:nvPicPr>
        <p:blipFill>
          <a:blip r:embed="rId2" cstate="screen"/>
          <a:stretch>
            <a:fillRect/>
          </a:stretch>
        </p:blipFill>
        <p:spPr>
          <a:xfrm>
            <a:off x="395188" y="470111"/>
            <a:ext cx="5693924" cy="4648463"/>
          </a:xfrm>
          <a:prstGeom prst="rect">
            <a:avLst/>
          </a:prstGeom>
        </p:spPr>
      </p:pic>
      <p:pic>
        <p:nvPicPr>
          <p:cNvPr id="4" name="图片 3"/>
          <p:cNvPicPr>
            <a:picLocks noChangeAspect="1"/>
          </p:cNvPicPr>
          <p:nvPr/>
        </p:nvPicPr>
        <p:blipFill>
          <a:blip r:embed="rId3"/>
          <a:stretch>
            <a:fillRect/>
          </a:stretch>
        </p:blipFill>
        <p:spPr>
          <a:xfrm>
            <a:off x="1773874" y="3933782"/>
            <a:ext cx="3355087" cy="2960774"/>
          </a:xfrm>
          <a:prstGeom prst="rect">
            <a:avLst/>
          </a:prstGeom>
        </p:spPr>
      </p:pic>
      <p:grpSp>
        <p:nvGrpSpPr>
          <p:cNvPr id="9" name="组合 8"/>
          <p:cNvGrpSpPr/>
          <p:nvPr/>
        </p:nvGrpSpPr>
        <p:grpSpPr>
          <a:xfrm>
            <a:off x="7174967" y="1576689"/>
            <a:ext cx="2520347" cy="779780"/>
            <a:chOff x="7567653" y="2570499"/>
            <a:chExt cx="3142028" cy="972124"/>
          </a:xfrm>
        </p:grpSpPr>
        <p:pic>
          <p:nvPicPr>
            <p:cNvPr id="6" name="图片 5"/>
            <p:cNvPicPr>
              <a:picLocks noChangeAspect="1"/>
            </p:cNvPicPr>
            <p:nvPr/>
          </p:nvPicPr>
          <p:blipFill rotWithShape="1">
            <a:blip r:embed="rId4" cstate="screen"/>
            <a:srcRect/>
            <a:stretch>
              <a:fillRect/>
            </a:stretch>
          </p:blipFill>
          <p:spPr>
            <a:xfrm>
              <a:off x="7567653" y="2726577"/>
              <a:ext cx="3142028" cy="794328"/>
            </a:xfrm>
            <a:prstGeom prst="rect">
              <a:avLst/>
            </a:prstGeom>
          </p:spPr>
        </p:pic>
        <p:sp>
          <p:nvSpPr>
            <p:cNvPr id="7" name="文本框 6"/>
            <p:cNvSpPr txBox="1"/>
            <p:nvPr/>
          </p:nvSpPr>
          <p:spPr>
            <a:xfrm>
              <a:off x="7657899" y="2570499"/>
              <a:ext cx="2989995" cy="972124"/>
            </a:xfrm>
            <a:prstGeom prst="rect">
              <a:avLst/>
            </a:prstGeom>
            <a:noFill/>
          </p:spPr>
          <p:txBody>
            <a:bodyPr wrap="square" rtlCol="0">
              <a:noAutofit/>
              <a:scene3d>
                <a:camera prst="orthographicFront"/>
                <a:lightRig rig="threePt" dir="t"/>
              </a:scene3d>
              <a:sp3d contourW="12700"/>
            </a:bodyPr>
            <a:lstStyle/>
            <a:p>
              <a:pPr algn="dist" defTabSz="457200"/>
              <a:r>
                <a:rPr lang="en-US" altLang="zh-CN" sz="4000" b="1" dirty="0">
                  <a:solidFill>
                    <a:srgbClr val="FFFFFF"/>
                  </a:solidFill>
                  <a:latin typeface="印品黑体"/>
                  <a:ea typeface="微软雅黑" panose="020B0503020204020204" pitchFamily="34" charset="-122"/>
                  <a:cs typeface="+mn-ea"/>
                  <a:sym typeface="+mn-lt"/>
                </a:rPr>
                <a:t>PART 01</a:t>
              </a:r>
              <a:endParaRPr lang="zh-CN" altLang="en-US" sz="4000" b="1" dirty="0">
                <a:solidFill>
                  <a:srgbClr val="FFFFFF"/>
                </a:solidFill>
                <a:latin typeface="印品黑体"/>
                <a:ea typeface="微软雅黑" panose="020B0503020204020204" pitchFamily="34" charset="-122"/>
                <a:cs typeface="+mn-ea"/>
                <a:sym typeface="+mn-lt"/>
              </a:endParaRPr>
            </a:p>
          </p:txBody>
        </p:sp>
      </p:grpSp>
      <p:sp>
        <p:nvSpPr>
          <p:cNvPr id="8" name="文本框 7"/>
          <p:cNvSpPr txBox="1"/>
          <p:nvPr/>
        </p:nvSpPr>
        <p:spPr>
          <a:xfrm>
            <a:off x="5153660" y="2356485"/>
            <a:ext cx="6413500" cy="3975100"/>
          </a:xfrm>
          <a:prstGeom prst="rect">
            <a:avLst/>
          </a:prstGeom>
          <a:noFill/>
        </p:spPr>
        <p:txBody>
          <a:bodyPr wrap="square" rtlCol="0">
            <a:noAutofit/>
            <a:scene3d>
              <a:camera prst="orthographicFront"/>
              <a:lightRig rig="threePt" dir="t"/>
            </a:scene3d>
            <a:sp3d contourW="12700"/>
          </a:bodyPr>
          <a:lstStyle/>
          <a:p>
            <a:pPr algn="dist" defTabSz="457200"/>
            <a:r>
              <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rPr>
              <a:t>学校资产主要分为：无形资产和固定资产。资产管理主要为验收、领取、清查资产，防止资产流失、闲置、保管不善损坏等。其次，就是根据统计的资产信息，对资产信息进行汇总，划分责任，保障资产安全。</a:t>
            </a:r>
            <a:r>
              <a:rPr lang="en-US" altLang="zh-CN" sz="3600" dirty="0">
                <a:blipFill dpi="0" rotWithShape="1">
                  <a:blip r:embed="rId5"/>
                  <a:srcRect/>
                  <a:tile tx="-234950" ty="-450850" sx="100000" sy="100000" flip="none" algn="t"/>
                </a:blipFill>
                <a:latin typeface="印品黑体"/>
                <a:ea typeface="微软雅黑" panose="020B0503020204020204" pitchFamily="34" charset="-122"/>
                <a:cs typeface="+mn-ea"/>
                <a:sym typeface="+mn-lt"/>
              </a:rPr>
              <a:t>    </a:t>
            </a:r>
            <a:endParaRPr lang="en-US" altLang="zh-CN" sz="3600" dirty="0">
              <a:blipFill dpi="0" rotWithShape="1">
                <a:blip r:embed="rId5"/>
                <a:srcRect/>
                <a:tile tx="-234950" ty="-450850" sx="100000" sy="100000" flip="none" algn="t"/>
              </a:blipFill>
              <a:latin typeface="印品黑体"/>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23768" y="292616"/>
            <a:ext cx="4266644" cy="4893070"/>
          </a:xfrm>
          <a:prstGeom prst="rect">
            <a:avLst/>
          </a:prstGeom>
        </p:spPr>
      </p:pic>
      <p:pic>
        <p:nvPicPr>
          <p:cNvPr id="3" name="图片 2"/>
          <p:cNvPicPr>
            <a:picLocks noChangeAspect="1"/>
          </p:cNvPicPr>
          <p:nvPr/>
        </p:nvPicPr>
        <p:blipFill>
          <a:blip r:embed="rId2" cstate="screen"/>
          <a:stretch>
            <a:fillRect/>
          </a:stretch>
        </p:blipFill>
        <p:spPr>
          <a:xfrm>
            <a:off x="395188" y="470111"/>
            <a:ext cx="5693924" cy="4648463"/>
          </a:xfrm>
          <a:prstGeom prst="rect">
            <a:avLst/>
          </a:prstGeom>
        </p:spPr>
      </p:pic>
      <p:pic>
        <p:nvPicPr>
          <p:cNvPr id="4" name="图片 3"/>
          <p:cNvPicPr>
            <a:picLocks noChangeAspect="1"/>
          </p:cNvPicPr>
          <p:nvPr/>
        </p:nvPicPr>
        <p:blipFill>
          <a:blip r:embed="rId3"/>
          <a:stretch>
            <a:fillRect/>
          </a:stretch>
        </p:blipFill>
        <p:spPr>
          <a:xfrm>
            <a:off x="2406334" y="2412322"/>
            <a:ext cx="3355087" cy="2960774"/>
          </a:xfrm>
          <a:prstGeom prst="rect">
            <a:avLst/>
          </a:prstGeom>
        </p:spPr>
      </p:pic>
      <p:grpSp>
        <p:nvGrpSpPr>
          <p:cNvPr id="9" name="组合 8"/>
          <p:cNvGrpSpPr/>
          <p:nvPr/>
        </p:nvGrpSpPr>
        <p:grpSpPr>
          <a:xfrm>
            <a:off x="6203417" y="2960354"/>
            <a:ext cx="2520347" cy="707794"/>
            <a:chOff x="6293125" y="2546750"/>
            <a:chExt cx="3142028" cy="882382"/>
          </a:xfrm>
        </p:grpSpPr>
        <p:pic>
          <p:nvPicPr>
            <p:cNvPr id="6" name="图片 5"/>
            <p:cNvPicPr>
              <a:picLocks noChangeAspect="1"/>
            </p:cNvPicPr>
            <p:nvPr/>
          </p:nvPicPr>
          <p:blipFill rotWithShape="1">
            <a:blip r:embed="rId4" cstate="screen"/>
            <a:srcRect/>
            <a:stretch>
              <a:fillRect/>
            </a:stretch>
          </p:blipFill>
          <p:spPr>
            <a:xfrm>
              <a:off x="6293125" y="2565084"/>
              <a:ext cx="3142028" cy="794328"/>
            </a:xfrm>
            <a:prstGeom prst="rect">
              <a:avLst/>
            </a:prstGeom>
          </p:spPr>
        </p:pic>
        <p:sp>
          <p:nvSpPr>
            <p:cNvPr id="7" name="文本框 6"/>
            <p:cNvSpPr txBox="1"/>
            <p:nvPr/>
          </p:nvSpPr>
          <p:spPr>
            <a:xfrm>
              <a:off x="6369037" y="2546750"/>
              <a:ext cx="2990205" cy="882382"/>
            </a:xfrm>
            <a:prstGeom prst="rect">
              <a:avLst/>
            </a:prstGeom>
            <a:noFill/>
          </p:spPr>
          <p:txBody>
            <a:bodyPr wrap="square" rtlCol="0">
              <a:spAutoFit/>
              <a:scene3d>
                <a:camera prst="orthographicFront"/>
                <a:lightRig rig="threePt" dir="t"/>
              </a:scene3d>
              <a:sp3d contourW="12700"/>
            </a:bodyPr>
            <a:lstStyle/>
            <a:p>
              <a:pPr algn="dist" defTabSz="457200"/>
              <a:r>
                <a:rPr lang="en-US" altLang="zh-CN" sz="4000" b="1" dirty="0">
                  <a:solidFill>
                    <a:srgbClr val="FFFFFF"/>
                  </a:solidFill>
                  <a:latin typeface="印品黑体"/>
                  <a:ea typeface="微软雅黑" panose="020B0503020204020204" pitchFamily="34" charset="-122"/>
                  <a:cs typeface="+mn-ea"/>
                  <a:sym typeface="+mn-lt"/>
                </a:rPr>
                <a:t>PART 02</a:t>
              </a:r>
              <a:endParaRPr lang="zh-CN" altLang="en-US" sz="4000" b="1" dirty="0">
                <a:solidFill>
                  <a:srgbClr val="FFFFFF"/>
                </a:solidFill>
                <a:latin typeface="印品黑体"/>
                <a:ea typeface="微软雅黑" panose="020B0503020204020204" pitchFamily="34" charset="-122"/>
                <a:cs typeface="+mn-ea"/>
                <a:sym typeface="+mn-lt"/>
              </a:endParaRPr>
            </a:p>
          </p:txBody>
        </p:sp>
      </p:grpSp>
      <p:sp>
        <p:nvSpPr>
          <p:cNvPr id="8" name="文本框 7"/>
          <p:cNvSpPr txBox="1"/>
          <p:nvPr/>
        </p:nvSpPr>
        <p:spPr>
          <a:xfrm>
            <a:off x="6101831" y="3780660"/>
            <a:ext cx="3739388" cy="645160"/>
          </a:xfrm>
          <a:prstGeom prst="rect">
            <a:avLst/>
          </a:prstGeom>
          <a:noFill/>
        </p:spPr>
        <p:txBody>
          <a:bodyPr wrap="square" rtlCol="0">
            <a:spAutoFit/>
            <a:scene3d>
              <a:camera prst="orthographicFront"/>
              <a:lightRig rig="threePt" dir="t"/>
            </a:scene3d>
            <a:sp3d contourW="12700"/>
          </a:bodyPr>
          <a:lstStyle/>
          <a:p>
            <a:pPr algn="dist" defTabSz="457200"/>
            <a:r>
              <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rPr>
              <a:t>资产日常事项</a:t>
            </a:r>
            <a:endParaRPr lang="zh-CN" altLang="en-US" sz="3600" dirty="0">
              <a:blipFill dpi="0" rotWithShape="1">
                <a:blip r:embed="rId5"/>
                <a:srcRect/>
                <a:tile tx="-234950" ty="-450850" sx="100000" sy="100000" flip="none" algn="t"/>
              </a:blipFill>
              <a:latin typeface="印品黑体"/>
              <a:ea typeface="微软雅黑" panose="020B0503020204020204" pitchFamily="34" charset="-122"/>
              <a:cs typeface="+mn-ea"/>
              <a:sym typeface="+mn-lt"/>
            </a:endParaRPr>
          </a:p>
        </p:txBody>
      </p:sp>
      <p:sp>
        <p:nvSpPr>
          <p:cNvPr id="12" name="矩形 11"/>
          <p:cNvSpPr/>
          <p:nvPr/>
        </p:nvSpPr>
        <p:spPr bwMode="auto">
          <a:xfrm>
            <a:off x="6152624" y="4475926"/>
            <a:ext cx="4006053" cy="283210"/>
          </a:xfrm>
          <a:prstGeom prst="rect">
            <a:avLst/>
          </a:prstGeom>
        </p:spPr>
        <p:txBody>
          <a:bodyPr wrap="square">
            <a:spAutoFit/>
            <a:scene3d>
              <a:camera prst="orthographicFront"/>
              <a:lightRig rig="threePt" dir="t"/>
            </a:scene3d>
            <a:sp3d contourW="12700"/>
          </a:bodyPr>
          <a:lstStyle/>
          <a:p>
            <a:pPr defTabSz="457200">
              <a:lnSpc>
                <a:spcPct val="125000"/>
              </a:lnSpc>
              <a:defRPr/>
            </a:pPr>
            <a:endParaRPr lang="en-US" altLang="zh-CN" sz="1000" dirty="0">
              <a:solidFill>
                <a:srgbClr val="000000">
                  <a:lumMod val="50000"/>
                  <a:lumOff val="50000"/>
                </a:srgbClr>
              </a:solidFill>
              <a:latin typeface="印品黑体"/>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a:xfrm>
            <a:off x="406400" y="1771650"/>
            <a:ext cx="5527040" cy="2643505"/>
          </a:xfrm>
          <a:prstGeom prst="rect">
            <a:avLst/>
          </a:prstGeom>
          <a:blipFill>
            <a:blip r:embed="rId1"/>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zh-CN" altLang="en-US" sz="1800" b="1">
                <a:solidFill>
                  <a:schemeClr val="tx1"/>
                </a:solidFill>
                <a:latin typeface="印品黑体"/>
                <a:ea typeface="微软雅黑" panose="020B0503020204020204" pitchFamily="34" charset="-122"/>
                <a:cs typeface="+mn-ea"/>
                <a:sym typeface="+mn-lt"/>
              </a:rPr>
              <a:t>学校购买的软件或者固定资产。使用人或使用单位，要对其质量、性能、数量、型号等有关信息，依据合同进行检查，达到可使用状态之后，由使用单位发起验收。</a:t>
            </a:r>
            <a:endParaRPr lang="zh-CN" altLang="en-US" sz="1800" b="1">
              <a:solidFill>
                <a:schemeClr val="tx1"/>
              </a:solidFill>
              <a:latin typeface="印品黑体"/>
              <a:ea typeface="微软雅黑" panose="020B0503020204020204" pitchFamily="34" charset="-122"/>
              <a:cs typeface="+mn-ea"/>
              <a:sym typeface="+mn-lt"/>
            </a:endParaRPr>
          </a:p>
        </p:txBody>
      </p:sp>
      <p:sp>
        <p:nvSpPr>
          <p:cNvPr id="9" name="矩形 8"/>
          <p:cNvSpPr/>
          <p:nvPr/>
        </p:nvSpPr>
        <p:spPr bwMode="auto">
          <a:xfrm>
            <a:off x="838200" y="2277110"/>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ctr" defTabSz="457200">
              <a:lnSpc>
                <a:spcPct val="130000"/>
              </a:lnSpc>
            </a:pPr>
            <a:r>
              <a:rPr lang="zh-CN" sz="2000" dirty="0">
                <a:solidFill>
                  <a:srgbClr val="FFFFFF"/>
                </a:solidFill>
                <a:latin typeface="印品黑体"/>
                <a:ea typeface="微软雅黑" panose="020B0503020204020204" pitchFamily="34" charset="-122"/>
                <a:cs typeface="+mn-ea"/>
                <a:sym typeface="+mn-lt"/>
              </a:rPr>
              <a:t>资产的验收</a:t>
            </a:r>
            <a:endParaRPr lang="zh-CN" sz="20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sp>
        <p:nvSpPr>
          <p:cNvPr id="6" name="文本框 5"/>
          <p:cNvSpPr txBox="1"/>
          <p:nvPr/>
        </p:nvSpPr>
        <p:spPr>
          <a:xfrm>
            <a:off x="419735" y="4772660"/>
            <a:ext cx="4687570" cy="946150"/>
          </a:xfrm>
          <a:prstGeom prst="rect">
            <a:avLst/>
          </a:prstGeom>
          <a:noFill/>
        </p:spPr>
        <p:txBody>
          <a:bodyPr wrap="square" rtlCol="0">
            <a:noAutofit/>
          </a:bodyPr>
          <a:p>
            <a:r>
              <a:rPr lang="zh-CN" altLang="en-US"/>
              <a:t>一般情况下由资产管理处组织采购部门、财务处、仓库、使用部门进行验收，验收合格后填写验收报告，由使用部门负责资产的安全完整及日常维护。</a:t>
            </a:r>
            <a:endParaRPr lang="zh-CN" altLang="en-US"/>
          </a:p>
        </p:txBody>
      </p:sp>
      <p:pic>
        <p:nvPicPr>
          <p:cNvPr id="7" name="图片 6" descr="06L82R)Y(5H1]}OO1LDDVT0"/>
          <p:cNvPicPr>
            <a:picLocks noChangeAspect="1"/>
          </p:cNvPicPr>
          <p:nvPr>
            <p:custDataLst>
              <p:tags r:id="rId5"/>
            </p:custDataLst>
          </p:nvPr>
        </p:nvPicPr>
        <p:blipFill>
          <a:blip r:embed="rId6"/>
          <a:stretch>
            <a:fillRect/>
          </a:stretch>
        </p:blipFill>
        <p:spPr>
          <a:xfrm>
            <a:off x="6743065" y="2205355"/>
            <a:ext cx="3841115" cy="3225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ctr" defTabSz="457200">
              <a:lnSpc>
                <a:spcPct val="130000"/>
              </a:lnSpc>
            </a:pPr>
            <a:r>
              <a:rPr lang="zh-CN" sz="2000" dirty="0">
                <a:solidFill>
                  <a:srgbClr val="FFFFFF"/>
                </a:solidFill>
                <a:latin typeface="印品黑体"/>
                <a:ea typeface="微软雅黑" panose="020B0503020204020204" pitchFamily="34" charset="-122"/>
                <a:cs typeface="+mn-ea"/>
                <a:sym typeface="+mn-lt"/>
              </a:rPr>
              <a:t>资产的验收</a:t>
            </a:r>
            <a:endParaRPr lang="zh-CN" sz="20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pic>
        <p:nvPicPr>
          <p:cNvPr id="2" name="图片 1" descr="NTI3P03{@{X7AIJMDIH~BO4"/>
          <p:cNvPicPr>
            <a:picLocks noChangeAspect="1"/>
          </p:cNvPicPr>
          <p:nvPr>
            <p:custDataLst>
              <p:tags r:id="rId4"/>
            </p:custDataLst>
          </p:nvPr>
        </p:nvPicPr>
        <p:blipFill>
          <a:blip r:embed="rId5"/>
          <a:stretch>
            <a:fillRect/>
          </a:stretch>
        </p:blipFill>
        <p:spPr>
          <a:xfrm>
            <a:off x="1054100" y="1413510"/>
            <a:ext cx="9462135" cy="4478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1"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ctr" defTabSz="457200">
              <a:lnSpc>
                <a:spcPct val="130000"/>
              </a:lnSpc>
            </a:pPr>
            <a:r>
              <a:rPr lang="zh-CN" sz="2000" dirty="0">
                <a:solidFill>
                  <a:srgbClr val="FFFFFF"/>
                </a:solidFill>
                <a:latin typeface="印品黑体"/>
                <a:ea typeface="微软雅黑" panose="020B0503020204020204" pitchFamily="34" charset="-122"/>
                <a:cs typeface="+mn-ea"/>
                <a:sym typeface="+mn-lt"/>
              </a:rPr>
              <a:t>资产的验收</a:t>
            </a:r>
            <a:endParaRPr lang="zh-CN" sz="20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2"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3"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pic>
        <p:nvPicPr>
          <p:cNvPr id="5" name="图片 4" descr="mmexport1681349977263.png"/>
          <p:cNvPicPr>
            <a:picLocks noChangeAspect="1"/>
          </p:cNvPicPr>
          <p:nvPr/>
        </p:nvPicPr>
        <p:blipFill>
          <a:blip r:embed="rId4"/>
          <a:stretch>
            <a:fillRect/>
          </a:stretch>
        </p:blipFill>
        <p:spPr>
          <a:xfrm>
            <a:off x="6931025" y="929005"/>
            <a:ext cx="5181600" cy="5804535"/>
          </a:xfrm>
          <a:prstGeom prst="rect">
            <a:avLst/>
          </a:prstGeom>
        </p:spPr>
      </p:pic>
      <p:pic>
        <p:nvPicPr>
          <p:cNvPr id="6" name="图片 5" descr="PJX}RPMMXY[MM~(Z@5{8A{9"/>
          <p:cNvPicPr>
            <a:picLocks noChangeAspect="1"/>
          </p:cNvPicPr>
          <p:nvPr>
            <p:custDataLst>
              <p:tags r:id="rId5"/>
            </p:custDataLst>
          </p:nvPr>
        </p:nvPicPr>
        <p:blipFill>
          <a:blip r:embed="rId6"/>
          <a:stretch>
            <a:fillRect/>
          </a:stretch>
        </p:blipFill>
        <p:spPr>
          <a:xfrm>
            <a:off x="406400" y="1292860"/>
            <a:ext cx="6353175" cy="5362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a:xfrm>
            <a:off x="190500" y="1343660"/>
            <a:ext cx="5527040" cy="2643505"/>
          </a:xfrm>
          <a:prstGeom prst="rect">
            <a:avLst/>
          </a:prstGeom>
          <a:blipFill>
            <a:blip r:embed="rId1"/>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zh-CN" altLang="en-US" sz="2800">
                <a:solidFill>
                  <a:schemeClr val="tx1"/>
                </a:solidFill>
                <a:latin typeface="印品黑体"/>
                <a:ea typeface="微软雅黑" panose="020B0503020204020204" pitchFamily="34" charset="-122"/>
                <a:cs typeface="+mn-ea"/>
                <a:sym typeface="+mn-lt"/>
              </a:rPr>
              <a:t>资产责任人及使用人、位置、使用部门发生变化，应在</a:t>
            </a:r>
            <a:r>
              <a:rPr lang="en-US" altLang="zh-CN" sz="2800">
                <a:solidFill>
                  <a:schemeClr val="tx1"/>
                </a:solidFill>
                <a:latin typeface="印品黑体"/>
                <a:ea typeface="微软雅黑" panose="020B0503020204020204" pitchFamily="34" charset="-122"/>
                <a:cs typeface="+mn-ea"/>
                <a:sym typeface="+mn-lt"/>
              </a:rPr>
              <a:t>OA</a:t>
            </a:r>
            <a:r>
              <a:rPr lang="zh-CN" altLang="en-US" sz="2800">
                <a:solidFill>
                  <a:schemeClr val="tx1"/>
                </a:solidFill>
                <a:latin typeface="印品黑体"/>
                <a:ea typeface="微软雅黑" panose="020B0503020204020204" pitchFamily="34" charset="-122"/>
                <a:cs typeface="+mn-ea"/>
                <a:sym typeface="+mn-lt"/>
              </a:rPr>
              <a:t>上提交申请</a:t>
            </a:r>
            <a:r>
              <a:rPr lang="en-US" altLang="zh-CN" sz="2800">
                <a:solidFill>
                  <a:schemeClr val="tx1"/>
                </a:solidFill>
                <a:latin typeface="印品黑体"/>
                <a:ea typeface="微软雅黑" panose="020B0503020204020204" pitchFamily="34" charset="-122"/>
                <a:cs typeface="+mn-ea"/>
                <a:sym typeface="+mn-lt"/>
              </a:rPr>
              <a:t>  </a:t>
            </a:r>
            <a:r>
              <a:rPr lang="en-US" altLang="zh-CN" sz="2800">
                <a:solidFill>
                  <a:srgbClr val="FFFFFF"/>
                </a:solidFill>
                <a:latin typeface="印品黑体"/>
                <a:ea typeface="微软雅黑" panose="020B0503020204020204" pitchFamily="34" charset="-122"/>
                <a:cs typeface="+mn-ea"/>
                <a:sym typeface="+mn-lt"/>
              </a:rPr>
              <a:t> </a:t>
            </a:r>
            <a:endParaRPr lang="en-US" altLang="zh-CN" sz="2800" b="1">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1019175" y="1917065"/>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18" name="文本框 17"/>
          <p:cNvSpPr txBox="1"/>
          <p:nvPr/>
        </p:nvSpPr>
        <p:spPr>
          <a:xfrm>
            <a:off x="1131856" y="654349"/>
            <a:ext cx="2669552" cy="52197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dirty="0">
                <a:solidFill>
                  <a:srgbClr val="FFFFFF"/>
                </a:solidFill>
                <a:latin typeface="印品黑体"/>
                <a:ea typeface="微软雅黑" panose="020B0503020204020204" pitchFamily="34" charset="-122"/>
                <a:cs typeface="+mn-ea"/>
                <a:sym typeface="+mn-lt"/>
              </a:rPr>
              <a:t>资产变动申请</a:t>
            </a:r>
            <a:endParaRPr lang="zh-CN" altLang="en-US" sz="2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sp>
        <p:nvSpPr>
          <p:cNvPr id="21" name="矩形 20"/>
          <p:cNvSpPr/>
          <p:nvPr/>
        </p:nvSpPr>
        <p:spPr bwMode="auto">
          <a:xfrm>
            <a:off x="118110" y="314134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pic>
        <p:nvPicPr>
          <p:cNvPr id="13" name="图片 12"/>
          <p:cNvPicPr>
            <a:picLocks noChangeAspect="1"/>
          </p:cNvPicPr>
          <p:nvPr/>
        </p:nvPicPr>
        <p:blipFill>
          <a:blip r:embed="rId5"/>
          <a:stretch>
            <a:fillRect/>
          </a:stretch>
        </p:blipFill>
        <p:spPr>
          <a:xfrm>
            <a:off x="8227060" y="1053465"/>
            <a:ext cx="3800475" cy="2847975"/>
          </a:xfrm>
          <a:prstGeom prst="rect">
            <a:avLst/>
          </a:prstGeom>
        </p:spPr>
      </p:pic>
      <p:pic>
        <p:nvPicPr>
          <p:cNvPr id="2" name="图片 1" descr="3N(]Z3OXYBY[W{%)Z8XDKE7"/>
          <p:cNvPicPr>
            <a:picLocks noChangeAspect="1"/>
          </p:cNvPicPr>
          <p:nvPr>
            <p:custDataLst>
              <p:tags r:id="rId6"/>
            </p:custDataLst>
          </p:nvPr>
        </p:nvPicPr>
        <p:blipFill>
          <a:blip r:embed="rId7"/>
          <a:stretch>
            <a:fillRect/>
          </a:stretch>
        </p:blipFill>
        <p:spPr>
          <a:xfrm>
            <a:off x="4798695" y="4003675"/>
            <a:ext cx="7367905" cy="2782570"/>
          </a:xfrm>
          <a:prstGeom prst="rect">
            <a:avLst/>
          </a:prstGeom>
        </p:spPr>
      </p:pic>
      <p:sp>
        <p:nvSpPr>
          <p:cNvPr id="6" name="文本框 5"/>
          <p:cNvSpPr txBox="1"/>
          <p:nvPr/>
        </p:nvSpPr>
        <p:spPr>
          <a:xfrm>
            <a:off x="262255" y="5233035"/>
            <a:ext cx="4063365" cy="1553210"/>
          </a:xfrm>
          <a:prstGeom prst="rect">
            <a:avLst/>
          </a:prstGeom>
          <a:noFill/>
        </p:spPr>
        <p:txBody>
          <a:bodyPr wrap="square" rtlCol="0">
            <a:spAutoFit/>
          </a:bodyPr>
          <a:p>
            <a:r>
              <a:rPr lang="zh-CN" altLang="en-US"/>
              <a:t>注：资产编码在资产所张贴的标签上或询问资产管理处；资产日常管理由部门资产管理员负责，变动的资产较少可申请</a:t>
            </a:r>
            <a:r>
              <a:rPr lang="en-US" altLang="zh-CN"/>
              <a:t>OA</a:t>
            </a:r>
            <a:r>
              <a:rPr lang="zh-CN" altLang="en-US"/>
              <a:t>办理</a:t>
            </a:r>
            <a:r>
              <a:rPr lang="en-US" altLang="zh-CN"/>
              <a:t>,</a:t>
            </a:r>
            <a:r>
              <a:rPr lang="zh-CN" altLang="en-US"/>
              <a:t>较多的可使用纸质版资产变动单。</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nvSpPr>
        <p:spPr>
          <a:xfrm>
            <a:off x="7224947" y="4534637"/>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4" name="菱形 3"/>
          <p:cNvSpPr/>
          <p:nvPr/>
        </p:nvSpPr>
        <p:spPr>
          <a:xfrm>
            <a:off x="9171466" y="1805129"/>
            <a:ext cx="1002006" cy="1002006"/>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srgbClr val="FFFFFF"/>
              </a:solidFill>
              <a:latin typeface="印品黑体"/>
              <a:ea typeface="微软雅黑" panose="020B0503020204020204" pitchFamily="34" charset="-122"/>
              <a:cs typeface="+mn-ea"/>
              <a:sym typeface="+mn-lt"/>
            </a:endParaRPr>
          </a:p>
        </p:txBody>
      </p:sp>
      <p:sp>
        <p:nvSpPr>
          <p:cNvPr id="5" name="矩形 4"/>
          <p:cNvSpPr/>
          <p:nvPr/>
        </p:nvSpPr>
        <p:spPr>
          <a:xfrm>
            <a:off x="406400" y="1771650"/>
            <a:ext cx="5527040" cy="2643505"/>
          </a:xfrm>
          <a:prstGeom prst="rect">
            <a:avLst/>
          </a:prstGeom>
          <a:blipFill>
            <a:blip r:embed="rId1"/>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zh-CN" altLang="en-US" sz="3200" b="1">
                <a:solidFill>
                  <a:schemeClr val="tx1"/>
                </a:solidFill>
                <a:latin typeface="印品黑体"/>
                <a:ea typeface="微软雅黑" panose="020B0503020204020204" pitchFamily="34" charset="-122"/>
                <a:cs typeface="+mn-ea"/>
                <a:sym typeface="+mn-lt"/>
              </a:rPr>
              <a:t>资产使用过程中发生损坏或者遗失怎么办？</a:t>
            </a:r>
            <a:r>
              <a:rPr lang="en-US" altLang="zh-CN" sz="1800">
                <a:solidFill>
                  <a:srgbClr val="FFFFFF"/>
                </a:solidFill>
                <a:latin typeface="印品黑体"/>
                <a:ea typeface="微软雅黑" panose="020B0503020204020204" pitchFamily="34" charset="-122"/>
                <a:cs typeface="+mn-ea"/>
                <a:sym typeface="+mn-lt"/>
              </a:rPr>
              <a:t>  </a:t>
            </a:r>
            <a:endParaRPr lang="zh-CN" altLang="en-US" sz="1800" b="1">
              <a:solidFill>
                <a:srgbClr val="FFFFFF"/>
              </a:solidFill>
              <a:latin typeface="印品黑体"/>
              <a:ea typeface="微软雅黑" panose="020B0503020204020204" pitchFamily="34" charset="-122"/>
              <a:cs typeface="+mn-ea"/>
              <a:sym typeface="+mn-lt"/>
            </a:endParaRPr>
          </a:p>
        </p:txBody>
      </p:sp>
      <p:sp>
        <p:nvSpPr>
          <p:cNvPr id="9" name="矩形 8"/>
          <p:cNvSpPr/>
          <p:nvPr/>
        </p:nvSpPr>
        <p:spPr bwMode="auto">
          <a:xfrm>
            <a:off x="838200" y="2277110"/>
            <a:ext cx="4301490" cy="1711960"/>
          </a:xfrm>
          <a:prstGeom prst="rect">
            <a:avLst/>
          </a:prstGeom>
        </p:spPr>
        <p:txBody>
          <a:bodyPr wrap="square">
            <a:noAutofit/>
            <a:scene3d>
              <a:camera prst="orthographicFront"/>
              <a:lightRig rig="threePt" dir="t"/>
            </a:scene3d>
            <a:sp3d contourW="12700"/>
          </a:bodyPr>
          <a:lstStyle/>
          <a:p>
            <a:pPr defTabSz="457200">
              <a:lnSpc>
                <a:spcPct val="130000"/>
              </a:lnSpc>
              <a:defRPr/>
            </a:pPr>
            <a:endParaRPr lang="en-US" altLang="zh-CN" sz="1200" dirty="0">
              <a:solidFill>
                <a:srgbClr val="000000">
                  <a:lumMod val="50000"/>
                  <a:lumOff val="50000"/>
                </a:srgbClr>
              </a:solidFill>
              <a:latin typeface="印品黑体"/>
              <a:ea typeface="微软雅黑" panose="020B0503020204020204" pitchFamily="34" charset="-122"/>
              <a:cs typeface="+mn-ea"/>
              <a:sym typeface="+mn-lt"/>
            </a:endParaRPr>
          </a:p>
        </p:txBody>
      </p:sp>
      <p:grpSp>
        <p:nvGrpSpPr>
          <p:cNvPr id="10" name="组合 9"/>
          <p:cNvGrpSpPr/>
          <p:nvPr/>
        </p:nvGrpSpPr>
        <p:grpSpPr>
          <a:xfrm>
            <a:off x="2165985" y="4415155"/>
            <a:ext cx="1032510" cy="711835"/>
            <a:chOff x="845175" y="5121881"/>
            <a:chExt cx="1382348" cy="711928"/>
          </a:xfrm>
        </p:grpSpPr>
        <p:sp>
          <p:nvSpPr>
            <p:cNvPr id="11" name="矩形 10"/>
            <p:cNvSpPr/>
            <p:nvPr/>
          </p:nvSpPr>
          <p:spPr bwMode="auto">
            <a:xfrm>
              <a:off x="845175" y="5368539"/>
              <a:ext cx="1382348" cy="213388"/>
            </a:xfrm>
            <a:prstGeom prst="rect">
              <a:avLst/>
            </a:prstGeom>
          </p:spPr>
          <p:txBody>
            <a:bodyPr wrap="square">
              <a:spAutoFit/>
              <a:scene3d>
                <a:camera prst="orthographicFront"/>
                <a:lightRig rig="threePt" dir="t"/>
              </a:scene3d>
              <a:sp3d contourW="12700"/>
            </a:bodyPr>
            <a:lstStyle/>
            <a:p>
              <a:pPr defTabSz="457200">
                <a:lnSpc>
                  <a:spcPct val="114000"/>
                </a:lnSpc>
                <a:defRPr/>
              </a:pPr>
              <a:endParaRPr lang="zh-CN" altLang="en-US" sz="700" dirty="0">
                <a:solidFill>
                  <a:srgbClr val="FFFFFF"/>
                </a:solidFill>
                <a:latin typeface="印品黑体"/>
                <a:ea typeface="微软雅黑" panose="020B0503020204020204" pitchFamily="34" charset="-122"/>
                <a:cs typeface="+mn-ea"/>
                <a:sym typeface="+mn-lt"/>
              </a:endParaRPr>
            </a:p>
          </p:txBody>
        </p:sp>
        <p:sp>
          <p:nvSpPr>
            <p:cNvPr id="12" name="文本框 11"/>
            <p:cNvSpPr txBox="1"/>
            <p:nvPr/>
          </p:nvSpPr>
          <p:spPr>
            <a:xfrm>
              <a:off x="1560913" y="5121881"/>
              <a:ext cx="325797" cy="711928"/>
            </a:xfrm>
            <a:prstGeom prst="rect">
              <a:avLst/>
            </a:prstGeom>
            <a:noFill/>
          </p:spPr>
          <p:txBody>
            <a:bodyPr wrap="square" rtlCol="0">
              <a:no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defTabSz="457200"/>
              <a:endParaRPr lang="zh-CN" altLang="en-US" sz="1200" dirty="0">
                <a:solidFill>
                  <a:srgbClr val="FFFFFF"/>
                </a:solidFill>
                <a:latin typeface="印品黑体"/>
                <a:cs typeface="+mn-ea"/>
                <a:sym typeface="+mn-lt"/>
              </a:endParaRPr>
            </a:p>
          </p:txBody>
        </p:sp>
      </p:grpSp>
      <p:cxnSp>
        <p:nvCxnSpPr>
          <p:cNvPr id="16" name="直接连接符 15"/>
          <p:cNvCxnSpPr/>
          <p:nvPr/>
        </p:nvCxnSpPr>
        <p:spPr>
          <a:xfrm>
            <a:off x="-1" y="915925"/>
            <a:ext cx="121904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2" cstate="screen"/>
          <a:srcRect/>
          <a:stretch>
            <a:fillRect/>
          </a:stretch>
        </p:blipFill>
        <p:spPr>
          <a:xfrm>
            <a:off x="1019042" y="602047"/>
            <a:ext cx="2895179" cy="627759"/>
          </a:xfrm>
          <a:prstGeom prst="rect">
            <a:avLst/>
          </a:prstGeom>
        </p:spPr>
      </p:pic>
      <p:sp>
        <p:nvSpPr>
          <p:cNvPr id="18" name="文本框 17"/>
          <p:cNvSpPr txBox="1"/>
          <p:nvPr/>
        </p:nvSpPr>
        <p:spPr>
          <a:xfrm>
            <a:off x="1131570" y="654050"/>
            <a:ext cx="2669540" cy="515620"/>
          </a:xfrm>
          <a:prstGeom prst="rect">
            <a:avLst/>
          </a:prstGeom>
          <a:noFill/>
        </p:spPr>
        <p:txBody>
          <a:bodyPr wrap="square" rtlCol="0">
            <a:noAutofit/>
            <a:scene3d>
              <a:camera prst="orthographicFront"/>
              <a:lightRig rig="threePt" dir="t"/>
            </a:scene3d>
            <a:sp3d contourW="12700"/>
          </a:bodyPr>
          <a:lstStyle/>
          <a:p>
            <a:pPr algn="dist" defTabSz="457200"/>
            <a:r>
              <a:rPr lang="zh-CN" altLang="en-US" sz="1800" dirty="0">
                <a:solidFill>
                  <a:srgbClr val="FFFFFF"/>
                </a:solidFill>
                <a:latin typeface="印品黑体"/>
                <a:ea typeface="微软雅黑" panose="020B0503020204020204" pitchFamily="34" charset="-122"/>
                <a:cs typeface="+mn-ea"/>
                <a:sym typeface="+mn-lt"/>
              </a:rPr>
              <a:t>资产损坏</a:t>
            </a:r>
            <a:r>
              <a:rPr lang="en-US" altLang="zh-CN" sz="1800" dirty="0">
                <a:solidFill>
                  <a:srgbClr val="FFFFFF"/>
                </a:solidFill>
                <a:latin typeface="印品黑体"/>
                <a:ea typeface="微软雅黑" panose="020B0503020204020204" pitchFamily="34" charset="-122"/>
                <a:cs typeface="+mn-ea"/>
                <a:sym typeface="+mn-lt"/>
              </a:rPr>
              <a:t>/</a:t>
            </a:r>
            <a:r>
              <a:rPr lang="zh-CN" altLang="en-US" sz="1800" dirty="0">
                <a:solidFill>
                  <a:srgbClr val="FFFFFF"/>
                </a:solidFill>
                <a:latin typeface="印品黑体"/>
                <a:ea typeface="微软雅黑" panose="020B0503020204020204" pitchFamily="34" charset="-122"/>
                <a:cs typeface="+mn-ea"/>
                <a:sym typeface="+mn-lt"/>
              </a:rPr>
              <a:t>遗失处理流程</a:t>
            </a:r>
            <a:endParaRPr lang="zh-CN" altLang="en-US" sz="1800" dirty="0">
              <a:solidFill>
                <a:srgbClr val="FFFFFF"/>
              </a:solidFill>
              <a:latin typeface="印品黑体"/>
              <a:ea typeface="微软雅黑" panose="020B0503020204020204" pitchFamily="34" charset="-122"/>
              <a:cs typeface="+mn-ea"/>
              <a:sym typeface="+mn-lt"/>
            </a:endParaRPr>
          </a:p>
        </p:txBody>
      </p:sp>
      <p:pic>
        <p:nvPicPr>
          <p:cNvPr id="19" name="图片 18"/>
          <p:cNvPicPr>
            <a:picLocks noChangeAspect="1"/>
          </p:cNvPicPr>
          <p:nvPr/>
        </p:nvPicPr>
        <p:blipFill rotWithShape="1">
          <a:blip r:embed="rId3" cstate="screen"/>
          <a:srcRect/>
          <a:stretch>
            <a:fillRect/>
          </a:stretch>
        </p:blipFill>
        <p:spPr>
          <a:xfrm rot="16200000">
            <a:off x="11312126" y="-139516"/>
            <a:ext cx="600790" cy="882302"/>
          </a:xfrm>
          <a:prstGeom prst="rect">
            <a:avLst/>
          </a:prstGeom>
        </p:spPr>
      </p:pic>
      <p:pic>
        <p:nvPicPr>
          <p:cNvPr id="20" name="图片 19"/>
          <p:cNvPicPr>
            <a:picLocks noChangeAspect="1"/>
          </p:cNvPicPr>
          <p:nvPr/>
        </p:nvPicPr>
        <p:blipFill rotWithShape="1">
          <a:blip r:embed="rId4" cstate="screen"/>
          <a:srcRect/>
          <a:stretch>
            <a:fillRect/>
          </a:stretch>
        </p:blipFill>
        <p:spPr>
          <a:xfrm rot="16200000">
            <a:off x="10421098" y="224729"/>
            <a:ext cx="721265" cy="553651"/>
          </a:xfrm>
          <a:prstGeom prst="rect">
            <a:avLst/>
          </a:prstGeom>
        </p:spPr>
      </p:pic>
      <p:sp>
        <p:nvSpPr>
          <p:cNvPr id="21" name="矩形 20"/>
          <p:cNvSpPr/>
          <p:nvPr/>
        </p:nvSpPr>
        <p:spPr bwMode="auto">
          <a:xfrm>
            <a:off x="550545" y="3213735"/>
            <a:ext cx="5902960" cy="822325"/>
          </a:xfrm>
          <a:prstGeom prst="rect">
            <a:avLst/>
          </a:prstGeom>
        </p:spPr>
        <p:txBody>
          <a:bodyPr wrap="square">
            <a:noAutofit/>
            <a:scene3d>
              <a:camera prst="orthographicFront"/>
              <a:lightRig rig="threePt" dir="t"/>
            </a:scene3d>
            <a:sp3d contourW="12700"/>
          </a:bodyPr>
          <a:lstStyle/>
          <a:p>
            <a:pPr defTabSz="457200">
              <a:lnSpc>
                <a:spcPct val="125000"/>
              </a:lnSpc>
              <a:defRPr/>
            </a:pPr>
            <a:endParaRPr lang="en-US" altLang="zh-CN" sz="800" dirty="0">
              <a:solidFill>
                <a:srgbClr val="000000">
                  <a:lumMod val="65000"/>
                  <a:lumOff val="35000"/>
                </a:srgbClr>
              </a:solidFill>
              <a:latin typeface="印品黑体"/>
              <a:ea typeface="微软雅黑" panose="020B0503020204020204" pitchFamily="34" charset="-122"/>
              <a:cs typeface="+mn-ea"/>
              <a:sym typeface="+mn-lt"/>
            </a:endParaRPr>
          </a:p>
        </p:txBody>
      </p:sp>
      <p:sp>
        <p:nvSpPr>
          <p:cNvPr id="23" name="文本框 22"/>
          <p:cNvSpPr txBox="1"/>
          <p:nvPr/>
        </p:nvSpPr>
        <p:spPr>
          <a:xfrm>
            <a:off x="722630" y="3469005"/>
            <a:ext cx="4894580" cy="701675"/>
          </a:xfrm>
          <a:prstGeom prst="rect">
            <a:avLst/>
          </a:prstGeom>
          <a:noFill/>
        </p:spPr>
        <p:txBody>
          <a:bodyPr wrap="square" rtlCol="0">
            <a:noAutofit/>
          </a:bodyPr>
          <a:p>
            <a:endParaRPr lang="zh-CN" altLang="en-US"/>
          </a:p>
        </p:txBody>
      </p:sp>
      <p:pic>
        <p:nvPicPr>
          <p:cNvPr id="6" name="图片 5"/>
          <p:cNvPicPr>
            <a:picLocks noChangeAspect="1"/>
          </p:cNvPicPr>
          <p:nvPr/>
        </p:nvPicPr>
        <p:blipFill>
          <a:blip r:embed="rId5"/>
          <a:stretch>
            <a:fillRect/>
          </a:stretch>
        </p:blipFill>
        <p:spPr>
          <a:xfrm>
            <a:off x="6094730" y="1771650"/>
            <a:ext cx="4946650" cy="3528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9" grpId="0"/>
    </p:bldLst>
  </p:timing>
</p:sld>
</file>

<file path=ppt/tags/tag1.xml><?xml version="1.0" encoding="utf-8"?>
<p:tagLst xmlns:p="http://schemas.openxmlformats.org/presentationml/2006/main">
  <p:tag name="KSO_WM_UNIT_PLACING_PICTURE_USER_VIEWPORT" val="{&quot;height&quot;:7320.414173228346,&quot;width&quot;:8966.80944881889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PP_MARK_KEY" val="3f42e7af-26bf-488c-b8c9-a6a43795e75a"/>
  <p:tag name="COMMONDATA" val="eyJoZGlkIjoiZTU5ZWY2NDliNzE5NTQ4NmYxNjZkODliMjUyNGViZTA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TABLE_BEAUTIFY" val="smartTable{dbe4299d-6a51-4df2-9aa8-3cb1332e89d8}"/>
  <p:tag name="TABLE_ENDDRAG_ORIGIN_RECT" val="542*363"/>
  <p:tag name="TABLE_ENDDRAG_RECT" val="236*122*542*363"/>
</p:tagLst>
</file>

<file path=ppt/tags/tag7.xml><?xml version="1.0" encoding="utf-8"?>
<p:tagLst xmlns:p="http://schemas.openxmlformats.org/presentationml/2006/main">
  <p:tag name="KSO_WM_UNIT_PLACING_PICTURE_USER_VIEWPORT" val="{&quot;height&quot;:6825,&quot;width&quot;:13110}"/>
</p:tagLst>
</file>

<file path=ppt/tags/tag8.xml><?xml version="1.0" encoding="utf-8"?>
<p:tagLst xmlns:p="http://schemas.openxmlformats.org/presentationml/2006/main">
  <p:tag name="KSO_WM_UNIT_PLACING_PICTURE_USER_VIEWPORT" val="{&quot;height&quot;:1464,&quot;width&quot;:7104}"/>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wc1rqiki">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2842</Words>
  <Application>WPS 演示</Application>
  <PresentationFormat>自定义</PresentationFormat>
  <Paragraphs>236</Paragraphs>
  <Slides>27</Slides>
  <Notes>25</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27</vt:i4>
      </vt:variant>
    </vt:vector>
  </HeadingPairs>
  <TitlesOfParts>
    <vt:vector size="43" baseType="lpstr">
      <vt:lpstr>Arial</vt:lpstr>
      <vt:lpstr>宋体</vt:lpstr>
      <vt:lpstr>Wingdings</vt:lpstr>
      <vt:lpstr>微软雅黑</vt:lpstr>
      <vt:lpstr>印品黑体</vt:lpstr>
      <vt:lpstr>字魂35号-经典雅黑</vt:lpstr>
      <vt:lpstr>黑体</vt:lpstr>
      <vt:lpstr>等线</vt:lpstr>
      <vt:lpstr>Segoe UI Light</vt:lpstr>
      <vt:lpstr>仿宋</vt:lpstr>
      <vt:lpstr>Arial Unicode MS</vt:lpstr>
      <vt:lpstr>等线</vt:lpstr>
      <vt:lpstr>Calibri</vt:lpstr>
      <vt:lpstr>Office 主题</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金融理财知识培训</dc:title>
  <dc:creator>第一PPT</dc:creator>
  <cp:keywords>www.1ppt.com</cp:keywords>
  <dc:description>www.1ppt.com</dc:description>
  <cp:lastModifiedBy>Administrator</cp:lastModifiedBy>
  <cp:revision>23</cp:revision>
  <dcterms:created xsi:type="dcterms:W3CDTF">2019-12-24T09:15:00Z</dcterms:created>
  <dcterms:modified xsi:type="dcterms:W3CDTF">2023-04-13T06:44:39Z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E2AFE9F87CE74FEC9BAA9132BC8A85F4</vt:lpwstr>
  </property>
  <property fmtid="{D5CDD505-2E9C-101B-9397-08002B2CF9AE}" pid="3" name="KSOProductBuildVer">
    <vt:lpwstr>2052-11.1.0.14036</vt:lpwstr>
  </property>
</Properties>
</file>